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2" r:id="rId1"/>
  </p:sldMasterIdLst>
  <p:notesMasterIdLst>
    <p:notesMasterId r:id="rId34"/>
  </p:notesMasterIdLst>
  <p:handoutMasterIdLst>
    <p:handoutMasterId r:id="rId35"/>
  </p:handoutMasterIdLst>
  <p:sldIdLst>
    <p:sldId id="256" r:id="rId2"/>
    <p:sldId id="334" r:id="rId3"/>
    <p:sldId id="327" r:id="rId4"/>
    <p:sldId id="336" r:id="rId5"/>
    <p:sldId id="335" r:id="rId6"/>
    <p:sldId id="338" r:id="rId7"/>
    <p:sldId id="337" r:id="rId8"/>
    <p:sldId id="333" r:id="rId9"/>
    <p:sldId id="321" r:id="rId10"/>
    <p:sldId id="322" r:id="rId11"/>
    <p:sldId id="323" r:id="rId12"/>
    <p:sldId id="324" r:id="rId13"/>
    <p:sldId id="325" r:id="rId14"/>
    <p:sldId id="326" r:id="rId15"/>
    <p:sldId id="328" r:id="rId16"/>
    <p:sldId id="329" r:id="rId17"/>
    <p:sldId id="339" r:id="rId18"/>
    <p:sldId id="340" r:id="rId19"/>
    <p:sldId id="341" r:id="rId20"/>
    <p:sldId id="344" r:id="rId21"/>
    <p:sldId id="346" r:id="rId22"/>
    <p:sldId id="347" r:id="rId23"/>
    <p:sldId id="348" r:id="rId24"/>
    <p:sldId id="350" r:id="rId25"/>
    <p:sldId id="265" r:id="rId26"/>
    <p:sldId id="274" r:id="rId27"/>
    <p:sldId id="275" r:id="rId28"/>
    <p:sldId id="351" r:id="rId29"/>
    <p:sldId id="352" r:id="rId30"/>
    <p:sldId id="353" r:id="rId31"/>
    <p:sldId id="354" r:id="rId32"/>
    <p:sldId id="355" r:id="rId33"/>
  </p:sldIdLst>
  <p:sldSz cx="9144000" cy="6858000" type="screen4x3"/>
  <p:notesSz cx="7099300" cy="10234613"/>
  <p:defaultTextStyle>
    <a:defPPr>
      <a:defRPr lang="en-US"/>
    </a:defPPr>
    <a:lvl1pPr algn="ctr" rtl="0" eaLnBrk="0" fontAlgn="base" hangingPunct="0">
      <a:spcBef>
        <a:spcPct val="0"/>
      </a:spcBef>
      <a:spcAft>
        <a:spcPct val="0"/>
      </a:spcAft>
      <a:defRPr sz="2400" kern="1200" baseline="-25000">
        <a:solidFill>
          <a:schemeClr val="tx1"/>
        </a:solidFill>
        <a:latin typeface="Arial" charset="0"/>
        <a:ea typeface="+mn-ea"/>
        <a:cs typeface="+mn-cs"/>
      </a:defRPr>
    </a:lvl1pPr>
    <a:lvl2pPr marL="457200" algn="ctr" rtl="0" eaLnBrk="0" fontAlgn="base" hangingPunct="0">
      <a:spcBef>
        <a:spcPct val="0"/>
      </a:spcBef>
      <a:spcAft>
        <a:spcPct val="0"/>
      </a:spcAft>
      <a:defRPr sz="2400" kern="1200" baseline="-25000">
        <a:solidFill>
          <a:schemeClr val="tx1"/>
        </a:solidFill>
        <a:latin typeface="Arial" charset="0"/>
        <a:ea typeface="+mn-ea"/>
        <a:cs typeface="+mn-cs"/>
      </a:defRPr>
    </a:lvl2pPr>
    <a:lvl3pPr marL="914400" algn="ctr" rtl="0" eaLnBrk="0" fontAlgn="base" hangingPunct="0">
      <a:spcBef>
        <a:spcPct val="0"/>
      </a:spcBef>
      <a:spcAft>
        <a:spcPct val="0"/>
      </a:spcAft>
      <a:defRPr sz="2400" kern="1200" baseline="-25000">
        <a:solidFill>
          <a:schemeClr val="tx1"/>
        </a:solidFill>
        <a:latin typeface="Arial" charset="0"/>
        <a:ea typeface="+mn-ea"/>
        <a:cs typeface="+mn-cs"/>
      </a:defRPr>
    </a:lvl3pPr>
    <a:lvl4pPr marL="1371600" algn="ctr" rtl="0" eaLnBrk="0" fontAlgn="base" hangingPunct="0">
      <a:spcBef>
        <a:spcPct val="0"/>
      </a:spcBef>
      <a:spcAft>
        <a:spcPct val="0"/>
      </a:spcAft>
      <a:defRPr sz="2400" kern="1200" baseline="-25000">
        <a:solidFill>
          <a:schemeClr val="tx1"/>
        </a:solidFill>
        <a:latin typeface="Arial" charset="0"/>
        <a:ea typeface="+mn-ea"/>
        <a:cs typeface="+mn-cs"/>
      </a:defRPr>
    </a:lvl4pPr>
    <a:lvl5pPr marL="1828800" algn="ctr" rtl="0" eaLnBrk="0" fontAlgn="base" hangingPunct="0">
      <a:spcBef>
        <a:spcPct val="0"/>
      </a:spcBef>
      <a:spcAft>
        <a:spcPct val="0"/>
      </a:spcAft>
      <a:defRPr sz="2400" kern="1200" baseline="-25000">
        <a:solidFill>
          <a:schemeClr val="tx1"/>
        </a:solidFill>
        <a:latin typeface="Arial" charset="0"/>
        <a:ea typeface="+mn-ea"/>
        <a:cs typeface="+mn-cs"/>
      </a:defRPr>
    </a:lvl5pPr>
    <a:lvl6pPr marL="2286000" algn="l" defTabSz="914400" rtl="0" eaLnBrk="1" latinLnBrk="0" hangingPunct="1">
      <a:defRPr sz="2400" kern="1200" baseline="-25000">
        <a:solidFill>
          <a:schemeClr val="tx1"/>
        </a:solidFill>
        <a:latin typeface="Arial" charset="0"/>
        <a:ea typeface="+mn-ea"/>
        <a:cs typeface="+mn-cs"/>
      </a:defRPr>
    </a:lvl6pPr>
    <a:lvl7pPr marL="2743200" algn="l" defTabSz="914400" rtl="0" eaLnBrk="1" latinLnBrk="0" hangingPunct="1">
      <a:defRPr sz="2400" kern="1200" baseline="-25000">
        <a:solidFill>
          <a:schemeClr val="tx1"/>
        </a:solidFill>
        <a:latin typeface="Arial" charset="0"/>
        <a:ea typeface="+mn-ea"/>
        <a:cs typeface="+mn-cs"/>
      </a:defRPr>
    </a:lvl7pPr>
    <a:lvl8pPr marL="3200400" algn="l" defTabSz="914400" rtl="0" eaLnBrk="1" latinLnBrk="0" hangingPunct="1">
      <a:defRPr sz="2400" kern="1200" baseline="-25000">
        <a:solidFill>
          <a:schemeClr val="tx1"/>
        </a:solidFill>
        <a:latin typeface="Arial" charset="0"/>
        <a:ea typeface="+mn-ea"/>
        <a:cs typeface="+mn-cs"/>
      </a:defRPr>
    </a:lvl8pPr>
    <a:lvl9pPr marL="3657600" algn="l" defTabSz="914400" rtl="0" eaLnBrk="1" latinLnBrk="0" hangingPunct="1">
      <a:defRPr sz="2400" kern="1200" baseline="-250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800000"/>
    <a:srgbClr val="CC3300"/>
    <a:srgbClr val="FF3300"/>
    <a:srgbClr val="969696"/>
    <a:srgbClr val="808080"/>
    <a:srgbClr val="3333FF"/>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snapToGrid="0">
      <p:cViewPr>
        <p:scale>
          <a:sx n="55" d="100"/>
          <a:sy n="55" d="100"/>
        </p:scale>
        <p:origin x="-846" y="-7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662"/>
    </p:cViewPr>
  </p:sorterViewPr>
  <p:notesViewPr>
    <p:cSldViewPr snapToGrid="0">
      <p:cViewPr varScale="1">
        <p:scale>
          <a:sx n="37" d="100"/>
          <a:sy n="37" d="100"/>
        </p:scale>
        <p:origin x="-1470" y="-96"/>
      </p:cViewPr>
      <p:guideLst>
        <p:guide orient="horz" pos="3224"/>
        <p:guide pos="223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1010" name="Rectangle 2"/>
          <p:cNvSpPr>
            <a:spLocks noGrp="1" noChangeArrowheads="1"/>
          </p:cNvSpPr>
          <p:nvPr>
            <p:ph type="hdr" sz="quarter"/>
          </p:nvPr>
        </p:nvSpPr>
        <p:spPr bwMode="auto">
          <a:xfrm>
            <a:off x="0"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l">
              <a:defRPr sz="1300" baseline="0"/>
            </a:lvl1pPr>
          </a:lstStyle>
          <a:p>
            <a:endParaRPr lang="en-US" altLang="en-US"/>
          </a:p>
        </p:txBody>
      </p:sp>
      <p:sp>
        <p:nvSpPr>
          <p:cNvPr id="171011" name="Rectangle 3"/>
          <p:cNvSpPr>
            <a:spLocks noGrp="1" noChangeArrowheads="1"/>
          </p:cNvSpPr>
          <p:nvPr>
            <p:ph type="dt" sz="quarter" idx="1"/>
          </p:nvPr>
        </p:nvSpPr>
        <p:spPr bwMode="auto">
          <a:xfrm>
            <a:off x="4022937"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aseline="0"/>
            </a:lvl1pPr>
          </a:lstStyle>
          <a:p>
            <a:endParaRPr lang="en-US" altLang="en-US"/>
          </a:p>
        </p:txBody>
      </p:sp>
      <p:sp>
        <p:nvSpPr>
          <p:cNvPr id="171012" name="Rectangle 4"/>
          <p:cNvSpPr>
            <a:spLocks noGrp="1" noChangeArrowheads="1"/>
          </p:cNvSpPr>
          <p:nvPr>
            <p:ph type="ftr" sz="quarter" idx="2"/>
          </p:nvPr>
        </p:nvSpPr>
        <p:spPr bwMode="auto">
          <a:xfrm>
            <a:off x="0"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l">
              <a:defRPr sz="1300" baseline="0"/>
            </a:lvl1pPr>
          </a:lstStyle>
          <a:p>
            <a:r>
              <a:rPr lang="en-US" altLang="en-US"/>
              <a:t>Blanchard: Macroeconomics</a:t>
            </a:r>
          </a:p>
        </p:txBody>
      </p:sp>
      <p:sp>
        <p:nvSpPr>
          <p:cNvPr id="171013" name="Rectangle 5"/>
          <p:cNvSpPr>
            <a:spLocks noGrp="1" noChangeArrowheads="1"/>
          </p:cNvSpPr>
          <p:nvPr>
            <p:ph type="sldNum" sz="quarter" idx="3"/>
          </p:nvPr>
        </p:nvSpPr>
        <p:spPr bwMode="auto">
          <a:xfrm>
            <a:off x="4022937"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aseline="0"/>
            </a:lvl1pPr>
          </a:lstStyle>
          <a:p>
            <a:fld id="{FC155CE9-77E7-43A4-A550-9F35ED29A679}" type="slidenum">
              <a:rPr lang="en-US" altLang="en-US"/>
              <a:pPr/>
              <a:t>‹Nº›</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l">
              <a:defRPr sz="1300" baseline="0">
                <a:latin typeface="Times New Roman" pitchFamily="18" charset="0"/>
              </a:defRPr>
            </a:lvl1pPr>
          </a:lstStyle>
          <a:p>
            <a:endParaRPr lang="en-US" altLang="en-US"/>
          </a:p>
        </p:txBody>
      </p:sp>
      <p:sp>
        <p:nvSpPr>
          <p:cNvPr id="60419" name="Rectangle 3"/>
          <p:cNvSpPr>
            <a:spLocks noGrp="1" noChangeArrowheads="1"/>
          </p:cNvSpPr>
          <p:nvPr>
            <p:ph type="dt" idx="1"/>
          </p:nvPr>
        </p:nvSpPr>
        <p:spPr bwMode="auto">
          <a:xfrm>
            <a:off x="4022937"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aseline="0">
                <a:latin typeface="Times New Roman" pitchFamily="18" charset="0"/>
              </a:defRPr>
            </a:lvl1pPr>
          </a:lstStyle>
          <a:p>
            <a:endParaRPr lang="en-US" altLang="en-US"/>
          </a:p>
        </p:txBody>
      </p:sp>
      <p:sp>
        <p:nvSpPr>
          <p:cNvPr id="6042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p:spPr>
      </p:sp>
      <p:sp>
        <p:nvSpPr>
          <p:cNvPr id="60421" name="Rectangle 5"/>
          <p:cNvSpPr>
            <a:spLocks noGrp="1" noChangeArrowheads="1"/>
          </p:cNvSpPr>
          <p:nvPr>
            <p:ph type="body" sz="quarter" idx="3"/>
          </p:nvPr>
        </p:nvSpPr>
        <p:spPr bwMode="auto">
          <a:xfrm>
            <a:off x="946574" y="4861441"/>
            <a:ext cx="5206153" cy="4605576"/>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0422" name="Rectangle 6"/>
          <p:cNvSpPr>
            <a:spLocks noGrp="1" noChangeArrowheads="1"/>
          </p:cNvSpPr>
          <p:nvPr>
            <p:ph type="ftr" sz="quarter" idx="4"/>
          </p:nvPr>
        </p:nvSpPr>
        <p:spPr bwMode="auto">
          <a:xfrm>
            <a:off x="0"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l">
              <a:defRPr sz="1300" baseline="0">
                <a:latin typeface="Times New Roman" pitchFamily="18" charset="0"/>
              </a:defRPr>
            </a:lvl1pPr>
          </a:lstStyle>
          <a:p>
            <a:r>
              <a:rPr lang="en-US" altLang="en-US"/>
              <a:t>Blanchard: Macroeconomics</a:t>
            </a:r>
          </a:p>
        </p:txBody>
      </p:sp>
      <p:sp>
        <p:nvSpPr>
          <p:cNvPr id="60423" name="Rectangle 7"/>
          <p:cNvSpPr>
            <a:spLocks noGrp="1" noChangeArrowheads="1"/>
          </p:cNvSpPr>
          <p:nvPr>
            <p:ph type="sldNum" sz="quarter" idx="5"/>
          </p:nvPr>
        </p:nvSpPr>
        <p:spPr bwMode="auto">
          <a:xfrm>
            <a:off x="4022937"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aseline="0">
                <a:latin typeface="Times New Roman" pitchFamily="18" charset="0"/>
              </a:defRPr>
            </a:lvl1pPr>
          </a:lstStyle>
          <a:p>
            <a:fld id="{6F3360B2-43C5-47A0-AF9B-273E9EEFCA58}" type="slidenum">
              <a:rPr lang="en-US" altLang="en-US"/>
              <a:pPr/>
              <a:t>‹Nº›</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C9F63EE4-657C-42EC-B87C-F6400B5BB711}" type="slidenum">
              <a:rPr lang="en-US" altLang="en-US"/>
              <a:pPr/>
              <a:t>1</a:t>
            </a:fld>
            <a:endParaRPr lang="en-US" altLang="en-US"/>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1979E5F7-61CD-4A2F-91F6-7C7447B2C4A6}" type="slidenum">
              <a:rPr lang="en-US" altLang="en-US"/>
              <a:pPr/>
              <a:t>18</a:t>
            </a:fld>
            <a:endParaRPr lang="en-US" altLang="en-US"/>
          </a:p>
        </p:txBody>
      </p:sp>
      <p:sp>
        <p:nvSpPr>
          <p:cNvPr id="183298" name="Rectangle 1026"/>
          <p:cNvSpPr>
            <a:spLocks noGrp="1" noRot="1" noChangeAspect="1" noChangeArrowheads="1" noTextEdit="1"/>
          </p:cNvSpPr>
          <p:nvPr>
            <p:ph type="sldImg"/>
          </p:nvPr>
        </p:nvSpPr>
        <p:spPr>
          <a:ln/>
        </p:spPr>
      </p:sp>
      <p:sp>
        <p:nvSpPr>
          <p:cNvPr id="183299" name="Rectangle 1027"/>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1979E5F7-61CD-4A2F-91F6-7C7447B2C4A6}" type="slidenum">
              <a:rPr lang="en-US" altLang="en-US"/>
              <a:pPr/>
              <a:t>19</a:t>
            </a:fld>
            <a:endParaRPr lang="en-US" altLang="en-US"/>
          </a:p>
        </p:txBody>
      </p:sp>
      <p:sp>
        <p:nvSpPr>
          <p:cNvPr id="183298" name="Rectangle 1026"/>
          <p:cNvSpPr>
            <a:spLocks noGrp="1" noRot="1" noChangeAspect="1" noChangeArrowheads="1" noTextEdit="1"/>
          </p:cNvSpPr>
          <p:nvPr>
            <p:ph type="sldImg"/>
          </p:nvPr>
        </p:nvSpPr>
        <p:spPr>
          <a:ln/>
        </p:spPr>
      </p:sp>
      <p:sp>
        <p:nvSpPr>
          <p:cNvPr id="183299" name="Rectangle 1027"/>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52915DB9-16B4-4434-8E23-8A750A8B126C}" type="slidenum">
              <a:rPr lang="en-US" altLang="en-US"/>
              <a:pPr/>
              <a:t>20</a:t>
            </a:fld>
            <a:endParaRPr lang="en-US" altLang="en-U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97B5A414-6BA4-4D5C-857B-DA28736E1972}" type="slidenum">
              <a:rPr lang="en-US" altLang="en-US"/>
              <a:pPr/>
              <a:t>21</a:t>
            </a:fld>
            <a:endParaRPr lang="en-US" alt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653D01A0-8A7B-4EB1-8181-48D984C3E783}" type="slidenum">
              <a:rPr lang="en-US" altLang="en-US"/>
              <a:pPr/>
              <a:t>22</a:t>
            </a:fld>
            <a:endParaRPr lang="en-US" altLang="en-US"/>
          </a:p>
        </p:txBody>
      </p:sp>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4AD97584-5E74-4FA6-B62F-E0AA0A1D81FF}" type="slidenum">
              <a:rPr lang="en-US" altLang="en-US"/>
              <a:pPr/>
              <a:t>23</a:t>
            </a:fld>
            <a:endParaRPr lang="en-US" altLang="en-US"/>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CAD6ECDD-3E97-4E92-B536-6E3DD9F37560}" type="slidenum">
              <a:rPr lang="en-US" altLang="en-US"/>
              <a:pPr/>
              <a:t>24</a:t>
            </a:fld>
            <a:endParaRPr lang="en-US" alt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7C81CAE2-0DC1-4ACD-A4A5-7B98AF2FCAC9}" type="slidenum">
              <a:rPr lang="en-US" altLang="en-US"/>
              <a:pPr/>
              <a:t>25</a:t>
            </a:fld>
            <a:endParaRPr lang="en-US" altLang="en-US"/>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6A814F88-C2C2-4E02-942D-06D76CB1CDBC}" type="slidenum">
              <a:rPr lang="en-US" altLang="en-US"/>
              <a:pPr/>
              <a:t>26</a:t>
            </a:fld>
            <a:endParaRPr lang="en-US" altLang="en-US"/>
          </a:p>
        </p:txBody>
      </p:sp>
      <p:sp>
        <p:nvSpPr>
          <p:cNvPr id="195586" name="Rectangle 2"/>
          <p:cNvSpPr>
            <a:spLocks noGrp="1" noRot="1" noChangeAspec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3D3093AE-2E61-4FE7-B967-18602861E868}" type="slidenum">
              <a:rPr lang="en-US" altLang="en-US"/>
              <a:pPr/>
              <a:t>27</a:t>
            </a:fld>
            <a:endParaRPr lang="en-US" altLang="en-US"/>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3D3093AE-2E61-4FE7-B967-18602861E868}" type="slidenum">
              <a:rPr lang="en-US" altLang="en-US"/>
              <a:pPr/>
              <a:t>28</a:t>
            </a:fld>
            <a:endParaRPr lang="en-US" altLang="en-US"/>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C9F63EE4-657C-42EC-B87C-F6400B5BB711}" type="slidenum">
              <a:rPr lang="en-US" altLang="en-US"/>
              <a:pPr/>
              <a:t>29</a:t>
            </a:fld>
            <a:endParaRPr lang="en-US" altLang="en-US"/>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CAD6ECDD-3E97-4E92-B536-6E3DD9F37560}" type="slidenum">
              <a:rPr lang="en-US" altLang="en-US"/>
              <a:pPr/>
              <a:t>30</a:t>
            </a:fld>
            <a:endParaRPr lang="en-US" alt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CAD6ECDD-3E97-4E92-B536-6E3DD9F37560}" type="slidenum">
              <a:rPr lang="en-US" altLang="en-US"/>
              <a:pPr/>
              <a:t>31</a:t>
            </a:fld>
            <a:endParaRPr lang="en-US" alt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CAD6ECDD-3E97-4E92-B536-6E3DD9F37560}" type="slidenum">
              <a:rPr lang="en-US" altLang="en-US"/>
              <a:pPr/>
              <a:t>32</a:t>
            </a:fld>
            <a:endParaRPr lang="en-US" alt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B1CA0D24-2D6C-4A70-9BD9-3A579BC14AC8}" type="slidenum">
              <a:rPr lang="en-US" altLang="en-US"/>
              <a:pPr/>
              <a:t>4</a:t>
            </a:fld>
            <a:endParaRPr lang="en-US" altLang="en-US"/>
          </a:p>
        </p:txBody>
      </p:sp>
      <p:sp>
        <p:nvSpPr>
          <p:cNvPr id="181250" name="Rectangle 1026"/>
          <p:cNvSpPr>
            <a:spLocks noGrp="1" noRot="1" noChangeAspect="1" noChangeArrowheads="1" noTextEdit="1"/>
          </p:cNvSpPr>
          <p:nvPr>
            <p:ph type="sldImg"/>
          </p:nvPr>
        </p:nvSpPr>
        <p:spPr>
          <a:ln/>
        </p:spPr>
      </p:sp>
      <p:sp>
        <p:nvSpPr>
          <p:cNvPr id="181251" name="Rectangle 1027"/>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a:ln/>
        </p:spPr>
        <p:txBody>
          <a:bodyPr/>
          <a:lstStyle/>
          <a:p>
            <a:r>
              <a:rPr lang="en-US" altLang="en-US"/>
              <a:t>Blanchard: Macroeconomics</a:t>
            </a:r>
          </a:p>
        </p:txBody>
      </p:sp>
      <p:sp>
        <p:nvSpPr>
          <p:cNvPr id="6" name="Rectangle 7"/>
          <p:cNvSpPr>
            <a:spLocks noGrp="1" noChangeArrowheads="1"/>
          </p:cNvSpPr>
          <p:nvPr>
            <p:ph type="sldNum" sz="quarter" idx="5"/>
          </p:nvPr>
        </p:nvSpPr>
        <p:spPr>
          <a:ln/>
        </p:spPr>
        <p:txBody>
          <a:bodyPr/>
          <a:lstStyle/>
          <a:p>
            <a:fld id="{D470BBE7-F940-4560-B1B4-93BC47EDF1EA}" type="slidenum">
              <a:rPr lang="en-US" altLang="en-US"/>
              <a:pPr/>
              <a:t>7</a:t>
            </a:fld>
            <a:endParaRPr lang="en-US" altLang="en-US"/>
          </a:p>
        </p:txBody>
      </p:sp>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s-ES_tradnl"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pie de página"/>
          <p:cNvSpPr>
            <a:spLocks noGrp="1"/>
          </p:cNvSpPr>
          <p:nvPr>
            <p:ph type="ftr" sz="quarter" idx="10"/>
          </p:nvPr>
        </p:nvSpPr>
        <p:spPr/>
        <p:txBody>
          <a:bodyPr/>
          <a:lstStyle/>
          <a:p>
            <a:r>
              <a:rPr lang="en-US" altLang="en-US" smtClean="0"/>
              <a:t>Blanchard: Macroeconomics</a:t>
            </a:r>
            <a:endParaRPr lang="en-US" altLang="en-US"/>
          </a:p>
        </p:txBody>
      </p:sp>
      <p:sp>
        <p:nvSpPr>
          <p:cNvPr id="5" name="4 Marcador de número de diapositiva"/>
          <p:cNvSpPr>
            <a:spLocks noGrp="1"/>
          </p:cNvSpPr>
          <p:nvPr>
            <p:ph type="sldNum" sz="quarter" idx="11"/>
          </p:nvPr>
        </p:nvSpPr>
        <p:spPr/>
        <p:txBody>
          <a:bodyPr/>
          <a:lstStyle/>
          <a:p>
            <a:fld id="{6F3360B2-43C5-47A0-AF9B-273E9EEFCA58}" type="slidenum">
              <a:rPr lang="en-US" altLang="en-US" smtClean="0"/>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r>
              <a:rPr lang="en-US" altLang="en-US" smtClean="0"/>
              <a:t>Pág.</a:t>
            </a:r>
            <a:fld id="{3BA70896-F099-403B-A9BD-DC4E6453EDCC}" type="slidenum">
              <a:rPr lang="en-US" altLang="en-US" smtClean="0"/>
              <a:pPr/>
              <a:t>‹Nº›</a:t>
            </a:fld>
            <a:endParaRPr lang="en-US" altLang="en-U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transition spd="med">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r>
              <a:rPr lang="en-US" altLang="en-US" smtClean="0"/>
              <a:t>Pág.</a:t>
            </a:r>
            <a:fld id="{219D09EB-4BD3-481A-9F26-75F5B17C67C4}" type="slidenum">
              <a:rPr lang="en-US" altLang="en-US" smtClean="0"/>
              <a:pPr/>
              <a:t>‹Nº›</a:t>
            </a:fld>
            <a:endParaRPr lang="en-US" altLang="en-US"/>
          </a:p>
        </p:txBody>
      </p:sp>
    </p:spTree>
  </p:cSld>
  <p:clrMapOvr>
    <a:masterClrMapping/>
  </p:clrMapOvr>
  <p:transition spd="med">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r>
              <a:rPr lang="en-US" altLang="en-US" smtClean="0"/>
              <a:t>Pág.</a:t>
            </a:r>
            <a:fld id="{1005D8AF-CB78-4391-9B83-4925B1B3C868}" type="slidenum">
              <a:rPr lang="en-US" altLang="en-US" smtClean="0"/>
              <a:pPr/>
              <a:t>‹Nº›</a:t>
            </a:fld>
            <a:endParaRPr lang="en-US" altLang="en-US"/>
          </a:p>
        </p:txBody>
      </p:sp>
    </p:spTree>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‹Nº›</a:t>
            </a:fld>
            <a:endParaRPr lang="en-US" altLang="en-U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r>
              <a:rPr lang="en-US" altLang="en-US" smtClean="0"/>
              <a:t>Pág.</a:t>
            </a:r>
            <a:fld id="{F5A2288E-B912-44AA-8E02-9A9AD58BB20D}" type="slidenum">
              <a:rPr lang="en-US" altLang="en-US" smtClean="0"/>
              <a:pPr/>
              <a:t>‹Nº›</a:t>
            </a:fld>
            <a:endParaRPr lang="en-US" altLang="en-US"/>
          </a:p>
        </p:txBody>
      </p:sp>
    </p:spTree>
  </p:cSld>
  <p:clrMapOvr>
    <a:overrideClrMapping bg1="lt1" tx1="dk1" bg2="lt2" tx2="dk2" accent1="accent1" accent2="accent2" accent3="accent3" accent4="accent4" accent5="accent5" accent6="accent6" hlink="hlink" folHlink="folHlink"/>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r>
              <a:rPr lang="en-US" altLang="en-US" smtClean="0"/>
              <a:t>Pág.</a:t>
            </a:r>
            <a:fld id="{0807AB0A-DF79-4A9A-ADBC-AFFBE90434C1}" type="slidenum">
              <a:rPr lang="en-US" altLang="en-US" smtClean="0"/>
              <a:pPr/>
              <a:t>‹Nº›</a:t>
            </a:fld>
            <a:endParaRPr lang="en-US" altLang="en-U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r>
              <a:rPr lang="en-US" altLang="en-US" smtClean="0"/>
              <a:t>Pág.</a:t>
            </a:r>
            <a:fld id="{9D4E9539-1A1B-4A7C-BDFA-57FD12080667}" type="slidenum">
              <a:rPr lang="en-US" altLang="en-US" smtClean="0"/>
              <a:pPr/>
              <a:t>‹Nº›</a:t>
            </a:fld>
            <a:endParaRPr lang="en-US" altLang="en-U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spd="med">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r>
              <a:rPr lang="en-US" altLang="en-US" smtClean="0"/>
              <a:t>Pág.</a:t>
            </a:r>
            <a:fld id="{925BDDB5-7E11-446E-98A2-91950FAB5E62}" type="slidenum">
              <a:rPr lang="en-US" altLang="en-US" smtClean="0"/>
              <a:pPr/>
              <a:t>‹Nº›</a:t>
            </a:fld>
            <a:endParaRPr lang="en-US" altLang="en-US"/>
          </a:p>
        </p:txBody>
      </p:sp>
    </p:spTree>
  </p:cSld>
  <p:clrMapOvr>
    <a:masterClrMapping/>
  </p:clrMapOvr>
  <p:transition spd="med">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r>
              <a:rPr lang="en-US" altLang="en-US" smtClean="0"/>
              <a:t>Pág.</a:t>
            </a:r>
            <a:fld id="{ADFE4589-5B51-43C3-A90B-945905BF1996}" type="slidenum">
              <a:rPr lang="en-US" altLang="en-US" smtClean="0"/>
              <a:pPr/>
              <a:t>‹Nº›</a:t>
            </a:fld>
            <a:endParaRPr lang="en-US" altLang="en-US"/>
          </a:p>
        </p:txBody>
      </p:sp>
    </p:spTree>
  </p:cSld>
  <p:clrMapOvr>
    <a:masterClrMapping/>
  </p:clrMapOvr>
  <p:transition spd="med">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r>
              <a:rPr lang="en-US" altLang="en-US" smtClean="0"/>
              <a:t>Pág.</a:t>
            </a:r>
            <a:fld id="{F63D09C5-CC6C-488A-BA12-652EB10A0B6B}" type="slidenum">
              <a:rPr lang="en-US" altLang="en-US" smtClean="0"/>
              <a:pPr/>
              <a:t>‹Nº›</a:t>
            </a:fld>
            <a:endParaRPr lang="en-US" altLang="en-U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spd="med">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93B44ED2-CA1E-4218-8B04-885D25E863CD}" type="datetimeFigureOut">
              <a:rPr lang="es-ES" smtClean="0"/>
              <a:pPr/>
              <a:t>28/10/2013</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r>
              <a:rPr lang="en-US" altLang="en-US" smtClean="0"/>
              <a:t>Pág.</a:t>
            </a:r>
            <a:fld id="{1C55728D-49E5-4C69-9A22-F15B4C9A31BF}" type="slidenum">
              <a:rPr lang="en-US" altLang="en-US" smtClean="0"/>
              <a:pPr/>
              <a:t>‹Nº›</a:t>
            </a:fld>
            <a:endParaRPr lang="en-US" altLang="en-U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3B44ED2-CA1E-4218-8B04-885D25E863CD}" type="datetimeFigureOut">
              <a:rPr lang="es-ES" smtClean="0"/>
              <a:pPr/>
              <a:t>28/10/2013</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r>
              <a:rPr lang="en-US" altLang="en-US" smtClean="0"/>
              <a:t>Pág.</a:t>
            </a:r>
            <a:fld id="{7FB04336-4104-4847-8999-EFB215B637B3}" type="slidenum">
              <a:rPr lang="en-US" altLang="en-US" smtClean="0"/>
              <a:pPr/>
              <a:t>‹Nº›</a:t>
            </a:fld>
            <a:endParaRPr lang="en-US"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wipe dir="r"/>
  </p:transition>
  <p:timing>
    <p:tnLst>
      <p:par>
        <p:cTn id="1" dur="indefinite" restart="never" nodeType="tmRoot"/>
      </p:par>
    </p:tn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oleObject" Target="../embeddings/oleObject20.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oleObject" Target="../embeddings/oleObject23.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26.bin"/><Relationship Id="rId5" Type="http://schemas.openxmlformats.org/officeDocument/2006/relationships/oleObject" Target="../embeddings/oleObject25.bin"/><Relationship Id="rId4" Type="http://schemas.openxmlformats.org/officeDocument/2006/relationships/oleObject" Target="../embeddings/oleObject24.bin"/></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2" name="Rectangle 4"/>
          <p:cNvSpPr>
            <a:spLocks noGrp="1" noChangeArrowheads="1"/>
          </p:cNvSpPr>
          <p:nvPr>
            <p:ph type="subTitle" idx="1"/>
          </p:nvPr>
        </p:nvSpPr>
        <p:spPr>
          <a:xfrm>
            <a:off x="666750" y="2636837"/>
            <a:ext cx="7810500" cy="1452083"/>
          </a:xfrm>
        </p:spPr>
        <p:txBody>
          <a:bodyPr>
            <a:normAutofit fontScale="85000" lnSpcReduction="20000"/>
          </a:bodyPr>
          <a:lstStyle/>
          <a:p>
            <a:r>
              <a:rPr lang="es-ES" altLang="en-US" sz="6000" b="1" dirty="0" smtClean="0">
                <a:solidFill>
                  <a:srgbClr val="3333FF"/>
                </a:solidFill>
                <a:effectLst>
                  <a:outerShdw blurRad="38100" dist="38100" dir="2700000" algn="tl">
                    <a:srgbClr val="C0C0C0"/>
                  </a:outerShdw>
                </a:effectLst>
              </a:rPr>
              <a:t>Basic </a:t>
            </a:r>
            <a:r>
              <a:rPr lang="es-ES" altLang="en-US" sz="6000" b="1" dirty="0" err="1" smtClean="0">
                <a:solidFill>
                  <a:srgbClr val="3333FF"/>
                </a:solidFill>
                <a:effectLst>
                  <a:outerShdw blurRad="38100" dist="38100" dir="2700000" algn="tl">
                    <a:srgbClr val="C0C0C0"/>
                  </a:outerShdw>
                </a:effectLst>
              </a:rPr>
              <a:t>Keynesian</a:t>
            </a:r>
            <a:r>
              <a:rPr lang="es-ES" altLang="en-US" sz="6000" b="1" dirty="0" smtClean="0">
                <a:solidFill>
                  <a:srgbClr val="3333FF"/>
                </a:solidFill>
                <a:effectLst>
                  <a:outerShdw blurRad="38100" dist="38100" dir="2700000" algn="tl">
                    <a:srgbClr val="C0C0C0"/>
                  </a:outerShdw>
                </a:effectLst>
              </a:rPr>
              <a:t> </a:t>
            </a:r>
            <a:r>
              <a:rPr lang="es-ES" altLang="en-US" sz="6000" b="1" dirty="0" err="1" smtClean="0">
                <a:solidFill>
                  <a:srgbClr val="3333FF"/>
                </a:solidFill>
                <a:effectLst>
                  <a:outerShdw blurRad="38100" dist="38100" dir="2700000" algn="tl">
                    <a:srgbClr val="C0C0C0"/>
                  </a:outerShdw>
                </a:effectLst>
              </a:rPr>
              <a:t>Model</a:t>
            </a:r>
            <a:endParaRPr lang="es-ES" altLang="en-US" sz="6000" b="1" dirty="0" smtClean="0">
              <a:solidFill>
                <a:srgbClr val="3333FF"/>
              </a:solidFill>
              <a:effectLst>
                <a:outerShdw blurRad="38100" dist="38100" dir="2700000" algn="tl">
                  <a:srgbClr val="C0C0C0"/>
                </a:outerShdw>
              </a:effectLst>
            </a:endParaRPr>
          </a:p>
          <a:p>
            <a:r>
              <a:rPr lang="es-ES" altLang="en-US" sz="6000" b="1" dirty="0" err="1" smtClean="0">
                <a:solidFill>
                  <a:srgbClr val="3333FF"/>
                </a:solidFill>
                <a:effectLst>
                  <a:outerShdw blurRad="38100" dist="38100" dir="2700000" algn="tl">
                    <a:srgbClr val="C0C0C0"/>
                  </a:outerShdw>
                </a:effectLst>
              </a:rPr>
              <a:t>Keynesian</a:t>
            </a:r>
            <a:r>
              <a:rPr lang="es-ES" altLang="en-US" sz="6000" b="1" dirty="0" smtClean="0">
                <a:solidFill>
                  <a:srgbClr val="3333FF"/>
                </a:solidFill>
                <a:effectLst>
                  <a:outerShdw blurRad="38100" dist="38100" dir="2700000" algn="tl">
                    <a:srgbClr val="C0C0C0"/>
                  </a:outerShdw>
                </a:effectLst>
              </a:rPr>
              <a:t> Cross </a:t>
            </a:r>
            <a:r>
              <a:rPr lang="es-ES" altLang="en-US" sz="6000" b="1" dirty="0" err="1" smtClean="0">
                <a:solidFill>
                  <a:srgbClr val="3333FF"/>
                </a:solidFill>
                <a:effectLst>
                  <a:outerShdw blurRad="38100" dist="38100" dir="2700000" algn="tl">
                    <a:srgbClr val="C0C0C0"/>
                  </a:outerShdw>
                </a:effectLst>
              </a:rPr>
              <a:t>Diagram</a:t>
            </a:r>
            <a:endParaRPr lang="es-ES" altLang="en-US" sz="4000" b="1" dirty="0">
              <a:solidFill>
                <a:srgbClr val="3333FF"/>
              </a:solidFill>
              <a:effectLst>
                <a:outerShdw blurRad="38100" dist="38100" dir="2700000" algn="tl">
                  <a:srgbClr val="C0C0C0"/>
                </a:outerShdw>
              </a:effectLst>
            </a:endParaRPr>
          </a:p>
        </p:txBody>
      </p:sp>
      <p:pic>
        <p:nvPicPr>
          <p:cNvPr id="5" name="4 Imagen" descr="logo depart.bmp"/>
          <p:cNvPicPr>
            <a:picLocks noChangeAspect="1"/>
          </p:cNvPicPr>
          <p:nvPr/>
        </p:nvPicPr>
        <p:blipFill>
          <a:blip r:embed="rId3" cstate="print"/>
          <a:stretch>
            <a:fillRect/>
          </a:stretch>
        </p:blipFill>
        <p:spPr>
          <a:xfrm>
            <a:off x="7263441" y="5319838"/>
            <a:ext cx="1173193" cy="1173193"/>
          </a:xfrm>
          <a:prstGeom prst="rect">
            <a:avLst/>
          </a:prstGeom>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lstStyle/>
          <a:p>
            <a:r>
              <a:rPr lang="es-ES" dirty="0" err="1" smtClean="0"/>
              <a:t>Keynesian</a:t>
            </a:r>
            <a:r>
              <a:rPr lang="es-ES" dirty="0" smtClean="0"/>
              <a:t> </a:t>
            </a:r>
            <a:r>
              <a:rPr lang="es-ES" dirty="0" err="1" smtClean="0"/>
              <a:t>model</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10</a:t>
            </a:fld>
            <a:endParaRPr lang="en-US" altLang="en-US"/>
          </a:p>
        </p:txBody>
      </p:sp>
      <p:sp>
        <p:nvSpPr>
          <p:cNvPr id="4" name="3 Marcador de contenido"/>
          <p:cNvSpPr>
            <a:spLocks noGrp="1"/>
          </p:cNvSpPr>
          <p:nvPr>
            <p:ph sz="quarter" idx="1"/>
          </p:nvPr>
        </p:nvSpPr>
        <p:spPr>
          <a:xfrm>
            <a:off x="638353" y="715993"/>
            <a:ext cx="7970809" cy="5684807"/>
          </a:xfrm>
        </p:spPr>
        <p:txBody>
          <a:bodyPr>
            <a:noAutofit/>
          </a:bodyPr>
          <a:lstStyle/>
          <a:p>
            <a:r>
              <a:rPr lang="es-ES" sz="1800" dirty="0" smtClean="0">
                <a:latin typeface="Arial" pitchFamily="34" charset="0"/>
                <a:cs typeface="Arial" pitchFamily="34" charset="0"/>
              </a:rPr>
              <a:t>In </a:t>
            </a:r>
            <a:r>
              <a:rPr lang="es-ES" sz="1800" dirty="0" err="1" smtClean="0">
                <a:latin typeface="Arial" pitchFamily="34" charset="0"/>
                <a:cs typeface="Arial" pitchFamily="34" charset="0"/>
              </a:rPr>
              <a:t>this</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model</a:t>
            </a:r>
            <a:r>
              <a:rPr lang="es-ES" sz="1800" dirty="0" smtClean="0">
                <a:latin typeface="Arial" pitchFamily="34" charset="0"/>
                <a:cs typeface="Arial" pitchFamily="34" charset="0"/>
              </a:rPr>
              <a:t> a </a:t>
            </a:r>
            <a:r>
              <a:rPr lang="es-ES" sz="1800" dirty="0" err="1" smtClean="0">
                <a:latin typeface="Arial" pitchFamily="34" charset="0"/>
                <a:cs typeface="Arial" pitchFamily="34" charset="0"/>
              </a:rPr>
              <a:t>macroeconomic</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equilibrium</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is</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reached</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when</a:t>
            </a:r>
            <a:r>
              <a:rPr lang="es-ES" sz="1800" dirty="0" smtClean="0">
                <a:latin typeface="Arial" pitchFamily="34" charset="0"/>
                <a:cs typeface="Arial" pitchFamily="34" charset="0"/>
              </a:rPr>
              <a:t> actual </a:t>
            </a:r>
            <a:r>
              <a:rPr lang="es-ES" sz="1800" dirty="0" err="1" smtClean="0">
                <a:latin typeface="Arial" pitchFamily="34" charset="0"/>
                <a:cs typeface="Arial" pitchFamily="34" charset="0"/>
              </a:rPr>
              <a:t>ouput</a:t>
            </a:r>
            <a:r>
              <a:rPr lang="es-ES" sz="1800" dirty="0" smtClean="0">
                <a:latin typeface="Arial" pitchFamily="34" charset="0"/>
                <a:cs typeface="Arial" pitchFamily="34" charset="0"/>
              </a:rPr>
              <a:t> Y, </a:t>
            </a:r>
            <a:r>
              <a:rPr lang="es-ES" sz="1800" dirty="0" err="1" smtClean="0">
                <a:latin typeface="Arial" pitchFamily="34" charset="0"/>
                <a:cs typeface="Arial" pitchFamily="34" charset="0"/>
              </a:rPr>
              <a:t>is</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equal</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to</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intended</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spending</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Hence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the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level</a:t>
            </a:r>
            <a:r>
              <a:rPr lang="es-ES" sz="1800" dirty="0" smtClean="0">
                <a:latin typeface="Arial" pitchFamily="34" charset="0"/>
                <a:cs typeface="Arial" pitchFamily="34" charset="0"/>
              </a:rPr>
              <a:t> of </a:t>
            </a:r>
            <a:r>
              <a:rPr lang="es-ES" sz="1800" dirty="0" err="1" smtClean="0">
                <a:latin typeface="Arial" pitchFamily="34" charset="0"/>
                <a:cs typeface="Arial" pitchFamily="34" charset="0"/>
              </a:rPr>
              <a:t>the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aggregate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demand</a:t>
            </a:r>
            <a:r>
              <a:rPr lang="es-ES" sz="1800" dirty="0" smtClean="0">
                <a:latin typeface="Arial" pitchFamily="34" charset="0"/>
                <a:cs typeface="Arial" pitchFamily="34" charset="0"/>
              </a:rPr>
              <a:t> determines </a:t>
            </a:r>
            <a:r>
              <a:rPr lang="es-ES" sz="1800" dirty="0" err="1" smtClean="0">
                <a:latin typeface="Arial" pitchFamily="34" charset="0"/>
                <a:cs typeface="Arial" pitchFamily="34" charset="0"/>
              </a:rPr>
              <a:t>the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income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level</a:t>
            </a:r>
            <a:r>
              <a:rPr lang="es-ES" sz="1800" dirty="0" smtClean="0">
                <a:latin typeface="Arial" pitchFamily="34" charset="0"/>
                <a:cs typeface="Arial" pitchFamily="34" charset="0"/>
              </a:rPr>
              <a:t>.</a:t>
            </a:r>
          </a:p>
          <a:p>
            <a:pPr>
              <a:buNone/>
            </a:pPr>
            <a:endParaRPr lang="es-ES" sz="1800" dirty="0" smtClean="0">
              <a:latin typeface="Arial" pitchFamily="34" charset="0"/>
              <a:cs typeface="Arial" pitchFamily="34" charset="0"/>
            </a:endParaRPr>
          </a:p>
          <a:p>
            <a:pPr>
              <a:buNone/>
            </a:pPr>
            <a:r>
              <a:rPr lang="es-ES" sz="1800" dirty="0" smtClean="0">
                <a:latin typeface="Arial" pitchFamily="34" charset="0"/>
                <a:cs typeface="Arial" pitchFamily="34" charset="0"/>
              </a:rPr>
              <a:t>		</a:t>
            </a:r>
          </a:p>
          <a:p>
            <a:pPr>
              <a:buNone/>
            </a:pPr>
            <a:endParaRPr lang="es-ES" sz="1800" dirty="0" smtClean="0">
              <a:latin typeface="Arial" pitchFamily="34" charset="0"/>
              <a:cs typeface="Arial" pitchFamily="34" charset="0"/>
            </a:endParaRPr>
          </a:p>
          <a:p>
            <a:pPr algn="just"/>
            <a:r>
              <a:rPr lang="es-ES" sz="1800" b="1" u="sng" dirty="0" smtClean="0">
                <a:latin typeface="Arial" pitchFamily="34" charset="0"/>
                <a:cs typeface="Arial" pitchFamily="34" charset="0"/>
              </a:rPr>
              <a:t>AD </a:t>
            </a:r>
            <a:r>
              <a:rPr lang="es-ES" sz="1800" b="1" u="sng" dirty="0" err="1" smtClean="0">
                <a:latin typeface="Arial" pitchFamily="34" charset="0"/>
                <a:cs typeface="Arial" pitchFamily="34" charset="0"/>
              </a:rPr>
              <a:t>Components</a:t>
            </a:r>
            <a:endParaRPr lang="es-ES" sz="1800" b="1" u="sng" dirty="0" smtClean="0">
              <a:latin typeface="Arial" pitchFamily="34" charset="0"/>
              <a:cs typeface="Arial" pitchFamily="34" charset="0"/>
            </a:endParaRPr>
          </a:p>
          <a:p>
            <a:pPr algn="just"/>
            <a:r>
              <a:rPr lang="es-ES" sz="1800" dirty="0" err="1" smtClean="0">
                <a:latin typeface="Arial" pitchFamily="34" charset="0"/>
                <a:cs typeface="Arial" pitchFamily="34" charset="0"/>
              </a:rPr>
              <a:t>Consumption</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spending</a:t>
            </a:r>
            <a:r>
              <a:rPr lang="es-ES" sz="1800" dirty="0" smtClean="0">
                <a:latin typeface="Arial" pitchFamily="34" charset="0"/>
                <a:cs typeface="Arial" pitchFamily="34" charset="0"/>
              </a:rPr>
              <a:t> (C</a:t>
            </a:r>
            <a:r>
              <a:rPr lang="es-ES" sz="1800" b="1" dirty="0" smtClean="0">
                <a:latin typeface="Arial" pitchFamily="34" charset="0"/>
                <a:cs typeface="Arial" pitchFamily="34" charset="0"/>
              </a:rPr>
              <a:t>)</a:t>
            </a:r>
            <a:r>
              <a:rPr lang="es-ES" sz="1800" dirty="0" smtClean="0">
                <a:latin typeface="Arial" pitchFamily="34" charset="0"/>
                <a:cs typeface="Arial" pitchFamily="34" charset="0"/>
              </a:rPr>
              <a:t>, </a:t>
            </a:r>
          </a:p>
          <a:p>
            <a:pPr algn="just"/>
            <a:r>
              <a:rPr lang="es-ES" sz="1800" dirty="0" err="1" smtClean="0">
                <a:latin typeface="Arial" pitchFamily="34" charset="0"/>
                <a:cs typeface="Arial" pitchFamily="34" charset="0"/>
              </a:rPr>
              <a:t>Investment</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spending</a:t>
            </a:r>
            <a:r>
              <a:rPr lang="es-ES" sz="1800" dirty="0" smtClean="0">
                <a:latin typeface="Arial" pitchFamily="34" charset="0"/>
                <a:cs typeface="Arial" pitchFamily="34" charset="0"/>
              </a:rPr>
              <a:t> (I)</a:t>
            </a:r>
            <a:r>
              <a:rPr lang="es-ES" sz="1800" b="1" dirty="0" smtClean="0">
                <a:latin typeface="Arial" pitchFamily="34" charset="0"/>
                <a:cs typeface="Arial" pitchFamily="34" charset="0"/>
              </a:rPr>
              <a:t>, </a:t>
            </a:r>
          </a:p>
          <a:p>
            <a:pPr algn="just"/>
            <a:r>
              <a:rPr lang="es-ES" sz="1800" dirty="0" err="1" smtClean="0">
                <a:latin typeface="Arial" pitchFamily="34" charset="0"/>
                <a:cs typeface="Arial" pitchFamily="34" charset="0"/>
              </a:rPr>
              <a:t>Government</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purchases</a:t>
            </a:r>
            <a:r>
              <a:rPr lang="es-ES" sz="1800" b="1" dirty="0" smtClean="0">
                <a:latin typeface="Arial" pitchFamily="34" charset="0"/>
                <a:cs typeface="Arial" pitchFamily="34" charset="0"/>
              </a:rPr>
              <a:t>, G</a:t>
            </a:r>
            <a:r>
              <a:rPr lang="es-ES" sz="1800" dirty="0" smtClean="0">
                <a:latin typeface="Arial" pitchFamily="34" charset="0"/>
                <a:cs typeface="Arial" pitchFamily="34" charset="0"/>
              </a:rPr>
              <a:t>,  </a:t>
            </a:r>
          </a:p>
          <a:p>
            <a:pPr algn="just"/>
            <a:r>
              <a:rPr lang="es-ES" sz="1800" dirty="0" err="1" smtClean="0">
                <a:latin typeface="Arial" pitchFamily="34" charset="0"/>
                <a:cs typeface="Arial" pitchFamily="34" charset="0"/>
              </a:rPr>
              <a:t>Investment</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spending</a:t>
            </a:r>
            <a:r>
              <a:rPr lang="es-ES" sz="1800" b="1" dirty="0" smtClean="0">
                <a:latin typeface="Arial" pitchFamily="34" charset="0"/>
                <a:cs typeface="Arial" pitchFamily="34" charset="0"/>
              </a:rPr>
              <a:t>, I</a:t>
            </a:r>
            <a:r>
              <a:rPr lang="es-ES" sz="1800" dirty="0" smtClean="0">
                <a:latin typeface="Arial" pitchFamily="34" charset="0"/>
                <a:cs typeface="Arial" pitchFamily="34" charset="0"/>
              </a:rPr>
              <a:t>. </a:t>
            </a:r>
          </a:p>
          <a:p>
            <a:pPr algn="just"/>
            <a:r>
              <a:rPr lang="es-ES" sz="1800" dirty="0" err="1" smtClean="0">
                <a:latin typeface="Arial" pitchFamily="34" charset="0"/>
                <a:cs typeface="Arial" pitchFamily="34" charset="0"/>
              </a:rPr>
              <a:t>Therefore</a:t>
            </a:r>
            <a:r>
              <a:rPr lang="es-ES" sz="1800" dirty="0" smtClean="0">
                <a:latin typeface="Arial" pitchFamily="34" charset="0"/>
                <a:cs typeface="Arial" pitchFamily="34" charset="0"/>
              </a:rPr>
              <a:t> Y+Q-X </a:t>
            </a:r>
            <a:r>
              <a:rPr lang="es-ES" sz="1800" dirty="0" err="1" smtClean="0">
                <a:latin typeface="Arial" pitchFamily="34" charset="0"/>
                <a:cs typeface="Arial" pitchFamily="34" charset="0"/>
              </a:rPr>
              <a:t>is</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equal</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to</a:t>
            </a:r>
            <a:r>
              <a:rPr lang="es-ES" sz="1800" dirty="0" smtClean="0">
                <a:latin typeface="Arial" pitchFamily="34" charset="0"/>
                <a:cs typeface="Arial" pitchFamily="34" charset="0"/>
              </a:rPr>
              <a:t>: </a:t>
            </a:r>
          </a:p>
          <a:p>
            <a:pPr>
              <a:buNone/>
            </a:pPr>
            <a:r>
              <a:rPr lang="es-ES" sz="1800" dirty="0" smtClean="0">
                <a:latin typeface="Arial" pitchFamily="34" charset="0"/>
                <a:cs typeface="Arial" pitchFamily="34" charset="0"/>
              </a:rPr>
              <a:t>and </a:t>
            </a:r>
          </a:p>
          <a:p>
            <a:pPr>
              <a:buNone/>
            </a:pPr>
            <a:endParaRPr lang="es-ES" sz="1800" dirty="0" smtClean="0">
              <a:latin typeface="Arial" pitchFamily="34" charset="0"/>
              <a:cs typeface="Arial" pitchFamily="34" charset="0"/>
            </a:endParaRPr>
          </a:p>
          <a:p>
            <a:pPr>
              <a:buNone/>
            </a:pPr>
            <a:endParaRPr lang="es-ES" sz="1800" dirty="0" smtClean="0">
              <a:latin typeface="Arial" pitchFamily="34" charset="0"/>
              <a:cs typeface="Arial" pitchFamily="34" charset="0"/>
            </a:endParaRPr>
          </a:p>
          <a:p>
            <a:pPr>
              <a:buNone/>
            </a:pPr>
            <a:r>
              <a:rPr lang="es-ES" sz="1800" dirty="0" err="1" smtClean="0">
                <a:latin typeface="Arial" pitchFamily="34" charset="0"/>
                <a:cs typeface="Arial" pitchFamily="34" charset="0"/>
              </a:rPr>
              <a:t>Being</a:t>
            </a:r>
            <a:r>
              <a:rPr lang="es-ES" sz="1800" dirty="0" smtClean="0">
                <a:latin typeface="Arial" pitchFamily="34" charset="0"/>
                <a:cs typeface="Arial" pitchFamily="34" charset="0"/>
              </a:rPr>
              <a:t> X and Q, </a:t>
            </a:r>
            <a:r>
              <a:rPr lang="es-ES" sz="1800" dirty="0" err="1" smtClean="0">
                <a:latin typeface="Arial" pitchFamily="34" charset="0"/>
                <a:cs typeface="Arial" pitchFamily="34" charset="0"/>
              </a:rPr>
              <a:t>export</a:t>
            </a:r>
            <a:r>
              <a:rPr lang="es-ES" sz="1800" dirty="0" smtClean="0">
                <a:latin typeface="Arial" pitchFamily="34" charset="0"/>
                <a:cs typeface="Arial" pitchFamily="34" charset="0"/>
              </a:rPr>
              <a:t> and </a:t>
            </a:r>
            <a:r>
              <a:rPr lang="es-ES" sz="1800" dirty="0" err="1" smtClean="0">
                <a:latin typeface="Arial" pitchFamily="34" charset="0"/>
                <a:cs typeface="Arial" pitchFamily="34" charset="0"/>
              </a:rPr>
              <a:t>import</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respectively</a:t>
            </a:r>
            <a:r>
              <a:rPr lang="es-ES" sz="1800" dirty="0" smtClean="0">
                <a:latin typeface="Arial" pitchFamily="34" charset="0"/>
                <a:cs typeface="Arial" pitchFamily="34" charset="0"/>
              </a:rPr>
              <a:t>.</a:t>
            </a:r>
            <a:endParaRPr lang="es-ES" sz="1800" b="1" u="sng" dirty="0" smtClean="0">
              <a:latin typeface="Arial" pitchFamily="34" charset="0"/>
              <a:cs typeface="Arial" pitchFamily="34" charset="0"/>
            </a:endParaRPr>
          </a:p>
        </p:txBody>
      </p:sp>
      <p:graphicFrame>
        <p:nvGraphicFramePr>
          <p:cNvPr id="8" name="Object 1029"/>
          <p:cNvGraphicFramePr>
            <a:graphicFrameLocks noChangeAspect="1"/>
          </p:cNvGraphicFramePr>
          <p:nvPr/>
        </p:nvGraphicFramePr>
        <p:xfrm>
          <a:off x="1482396" y="1838988"/>
          <a:ext cx="6022586" cy="662043"/>
        </p:xfrm>
        <a:graphic>
          <a:graphicData uri="http://schemas.openxmlformats.org/presentationml/2006/ole">
            <p:oleObj spid="_x0000_s223234" name="Ecuación" r:id="rId4" imgW="3936960" imgH="431640" progId="Equation.3">
              <p:embed/>
            </p:oleObj>
          </a:graphicData>
        </a:graphic>
      </p:graphicFrame>
      <p:graphicFrame>
        <p:nvGraphicFramePr>
          <p:cNvPr id="222213" name="Object 5"/>
          <p:cNvGraphicFramePr>
            <a:graphicFrameLocks noChangeAspect="1"/>
          </p:cNvGraphicFramePr>
          <p:nvPr/>
        </p:nvGraphicFramePr>
        <p:xfrm>
          <a:off x="4039109" y="4346575"/>
          <a:ext cx="3433762" cy="511175"/>
        </p:xfrm>
        <a:graphic>
          <a:graphicData uri="http://schemas.openxmlformats.org/presentationml/2006/ole">
            <p:oleObj spid="_x0000_s223235" name="Ecuación" r:id="rId5" imgW="1333440" imgH="190440" progId="Equation.3">
              <p:embed/>
            </p:oleObj>
          </a:graphicData>
        </a:graphic>
      </p:graphicFrame>
      <p:graphicFrame>
        <p:nvGraphicFramePr>
          <p:cNvPr id="223236" name="Object 4"/>
          <p:cNvGraphicFramePr>
            <a:graphicFrameLocks noChangeAspect="1"/>
          </p:cNvGraphicFramePr>
          <p:nvPr/>
        </p:nvGraphicFramePr>
        <p:xfrm>
          <a:off x="1339311" y="5063557"/>
          <a:ext cx="3433763" cy="511175"/>
        </p:xfrm>
        <a:graphic>
          <a:graphicData uri="http://schemas.openxmlformats.org/presentationml/2006/ole">
            <p:oleObj spid="_x0000_s223236" name="Ecuación" r:id="rId6" imgW="1333440" imgH="190440" progId="Equation.3">
              <p:embed/>
            </p:oleObj>
          </a:graphicData>
        </a:graphic>
      </p:graphicFrame>
    </p:spTree>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lstStyle/>
          <a:p>
            <a:r>
              <a:rPr lang="es-ES" dirty="0" err="1" smtClean="0"/>
              <a:t>Keynesian</a:t>
            </a:r>
            <a:r>
              <a:rPr lang="es-ES" dirty="0" smtClean="0"/>
              <a:t> </a:t>
            </a:r>
            <a:r>
              <a:rPr lang="es-ES" dirty="0" err="1" smtClean="0"/>
              <a:t>model</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11</a:t>
            </a:fld>
            <a:endParaRPr lang="en-US" altLang="en-US"/>
          </a:p>
        </p:txBody>
      </p:sp>
      <p:sp>
        <p:nvSpPr>
          <p:cNvPr id="4" name="3 Marcador de contenido"/>
          <p:cNvSpPr>
            <a:spLocks noGrp="1"/>
          </p:cNvSpPr>
          <p:nvPr>
            <p:ph sz="quarter" idx="1"/>
          </p:nvPr>
        </p:nvSpPr>
        <p:spPr>
          <a:xfrm>
            <a:off x="638353" y="715993"/>
            <a:ext cx="7970809" cy="5684807"/>
          </a:xfrm>
        </p:spPr>
        <p:txBody>
          <a:bodyPr>
            <a:noAutofit/>
          </a:bodyPr>
          <a:lstStyle/>
          <a:p>
            <a:r>
              <a:rPr lang="es-ES" sz="1800" dirty="0" err="1" smtClean="0">
                <a:latin typeface="Arial" pitchFamily="34" charset="0"/>
                <a:cs typeface="Arial" pitchFamily="34" charset="0"/>
              </a:rPr>
              <a:t>Equations</a:t>
            </a:r>
            <a:r>
              <a:rPr lang="es-ES" sz="1800" dirty="0" smtClean="0">
                <a:latin typeface="Arial" pitchFamily="34" charset="0"/>
                <a:cs typeface="Arial" pitchFamily="34" charset="0"/>
              </a:rPr>
              <a:t>: </a:t>
            </a: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r>
              <a:rPr lang="es-ES" sz="1800" dirty="0" err="1" smtClean="0">
                <a:latin typeface="Arial" pitchFamily="34" charset="0"/>
                <a:cs typeface="Arial" pitchFamily="34" charset="0"/>
              </a:rPr>
              <a:t>Susbtracting</a:t>
            </a:r>
            <a:r>
              <a:rPr lang="es-ES" sz="1800" dirty="0" smtClean="0">
                <a:latin typeface="Arial" pitchFamily="34" charset="0"/>
                <a:cs typeface="Arial" pitchFamily="34" charset="0"/>
              </a:rPr>
              <a:t>  (7) - (8), s:</a:t>
            </a:r>
          </a:p>
          <a:p>
            <a:pPr>
              <a:buNone/>
            </a:pPr>
            <a:endParaRPr lang="es-ES" sz="1800" dirty="0" smtClean="0">
              <a:latin typeface="Arial" pitchFamily="34" charset="0"/>
              <a:cs typeface="Arial" pitchFamily="34" charset="0"/>
            </a:endParaRPr>
          </a:p>
          <a:p>
            <a:pPr>
              <a:buNone/>
            </a:pPr>
            <a:r>
              <a:rPr lang="es-ES" sz="1800" dirty="0" smtClean="0">
                <a:latin typeface="Arial" pitchFamily="34" charset="0"/>
                <a:cs typeface="Arial" pitchFamily="34" charset="0"/>
              </a:rPr>
              <a:t>		</a:t>
            </a:r>
          </a:p>
        </p:txBody>
      </p:sp>
      <p:graphicFrame>
        <p:nvGraphicFramePr>
          <p:cNvPr id="8" name="Object 1029"/>
          <p:cNvGraphicFramePr>
            <a:graphicFrameLocks noChangeAspect="1"/>
          </p:cNvGraphicFramePr>
          <p:nvPr/>
        </p:nvGraphicFramePr>
        <p:xfrm>
          <a:off x="1157288" y="1138238"/>
          <a:ext cx="2928937" cy="3348037"/>
        </p:xfrm>
        <a:graphic>
          <a:graphicData uri="http://schemas.openxmlformats.org/presentationml/2006/ole">
            <p:oleObj spid="_x0000_s224258" name="Ecuación" r:id="rId4" imgW="1650960" imgH="1803240" progId="Equation.3">
              <p:embed/>
            </p:oleObj>
          </a:graphicData>
        </a:graphic>
      </p:graphicFrame>
      <p:graphicFrame>
        <p:nvGraphicFramePr>
          <p:cNvPr id="222213" name="Object 5"/>
          <p:cNvGraphicFramePr>
            <a:graphicFrameLocks noChangeAspect="1"/>
          </p:cNvGraphicFramePr>
          <p:nvPr/>
        </p:nvGraphicFramePr>
        <p:xfrm>
          <a:off x="989641" y="5195289"/>
          <a:ext cx="5491163" cy="1023937"/>
        </p:xfrm>
        <a:graphic>
          <a:graphicData uri="http://schemas.openxmlformats.org/presentationml/2006/ole">
            <p:oleObj spid="_x0000_s224259" name="Ecuación" r:id="rId5" imgW="2133360" imgH="380880" progId="Equation.3">
              <p:embed/>
            </p:oleObj>
          </a:graphicData>
        </a:graphic>
      </p:graphicFrame>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lstStyle/>
          <a:p>
            <a:r>
              <a:rPr lang="es-ES" dirty="0" err="1" smtClean="0"/>
              <a:t>Keynesian</a:t>
            </a:r>
            <a:r>
              <a:rPr lang="es-ES" dirty="0" smtClean="0"/>
              <a:t> </a:t>
            </a:r>
            <a:r>
              <a:rPr lang="es-ES" dirty="0" err="1" smtClean="0"/>
              <a:t>model</a:t>
            </a:r>
            <a:r>
              <a:rPr lang="es-ES" dirty="0" smtClean="0"/>
              <a:t> </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12</a:t>
            </a:fld>
            <a:endParaRPr lang="en-US" altLang="en-US"/>
          </a:p>
        </p:txBody>
      </p:sp>
      <p:sp>
        <p:nvSpPr>
          <p:cNvPr id="4" name="3 Marcador de contenido"/>
          <p:cNvSpPr>
            <a:spLocks noGrp="1"/>
          </p:cNvSpPr>
          <p:nvPr>
            <p:ph sz="quarter" idx="1"/>
          </p:nvPr>
        </p:nvSpPr>
        <p:spPr>
          <a:xfrm>
            <a:off x="638353" y="715993"/>
            <a:ext cx="7970809" cy="5684807"/>
          </a:xfrm>
        </p:spPr>
        <p:txBody>
          <a:bodyPr>
            <a:noAutofit/>
          </a:bodyPr>
          <a:lstStyle/>
          <a:p>
            <a:r>
              <a:rPr lang="es-ES" sz="1800" dirty="0" smtClean="0">
                <a:latin typeface="Arial" pitchFamily="34" charset="0"/>
                <a:cs typeface="Arial" pitchFamily="34" charset="0"/>
              </a:rPr>
              <a:t>Ecuaciones del modelo: </a:t>
            </a: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r>
              <a:rPr lang="es-ES" sz="1800" dirty="0" err="1" smtClean="0">
                <a:latin typeface="Arial" pitchFamily="34" charset="0"/>
                <a:cs typeface="Arial" pitchFamily="34" charset="0"/>
              </a:rPr>
              <a:t>Substituting</a:t>
            </a:r>
            <a:r>
              <a:rPr lang="es-ES" sz="1800" dirty="0" smtClean="0">
                <a:latin typeface="Arial" pitchFamily="34" charset="0"/>
                <a:cs typeface="Arial" pitchFamily="34" charset="0"/>
              </a:rPr>
              <a:t> (4) in (3)</a:t>
            </a:r>
          </a:p>
          <a:p>
            <a:pPr>
              <a:buNone/>
            </a:pPr>
            <a:endParaRPr lang="es-ES" sz="1800" dirty="0" smtClean="0">
              <a:latin typeface="Arial" pitchFamily="34" charset="0"/>
              <a:cs typeface="Arial" pitchFamily="34" charset="0"/>
            </a:endParaRPr>
          </a:p>
          <a:p>
            <a:pPr>
              <a:buNone/>
            </a:pPr>
            <a:r>
              <a:rPr lang="es-ES" sz="1800" dirty="0" smtClean="0">
                <a:latin typeface="Arial" pitchFamily="34" charset="0"/>
                <a:cs typeface="Arial" pitchFamily="34" charset="0"/>
              </a:rPr>
              <a:t>		</a:t>
            </a:r>
          </a:p>
        </p:txBody>
      </p:sp>
      <p:graphicFrame>
        <p:nvGraphicFramePr>
          <p:cNvPr id="8" name="Object 1029"/>
          <p:cNvGraphicFramePr>
            <a:graphicFrameLocks noChangeAspect="1"/>
          </p:cNvGraphicFramePr>
          <p:nvPr/>
        </p:nvGraphicFramePr>
        <p:xfrm>
          <a:off x="1406525" y="1068388"/>
          <a:ext cx="2973388" cy="3400425"/>
        </p:xfrm>
        <a:graphic>
          <a:graphicData uri="http://schemas.openxmlformats.org/presentationml/2006/ole">
            <p:oleObj spid="_x0000_s225282" name="Ecuación" r:id="rId4" imgW="1650960" imgH="1803240" progId="Equation.3">
              <p:embed/>
            </p:oleObj>
          </a:graphicData>
        </a:graphic>
      </p:graphicFrame>
      <p:graphicFrame>
        <p:nvGraphicFramePr>
          <p:cNvPr id="222213" name="Object 5"/>
          <p:cNvGraphicFramePr>
            <a:graphicFrameLocks noChangeAspect="1"/>
          </p:cNvGraphicFramePr>
          <p:nvPr/>
        </p:nvGraphicFramePr>
        <p:xfrm>
          <a:off x="434405" y="5330765"/>
          <a:ext cx="8431213" cy="612775"/>
        </p:xfrm>
        <a:graphic>
          <a:graphicData uri="http://schemas.openxmlformats.org/presentationml/2006/ole">
            <p:oleObj spid="_x0000_s225283" name="Ecuación" r:id="rId5" imgW="3276360" imgH="228600" progId="Equation.3">
              <p:embed/>
            </p:oleObj>
          </a:graphicData>
        </a:graphic>
      </p:graphicFrame>
    </p:spTree>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lstStyle/>
          <a:p>
            <a:r>
              <a:rPr lang="es-ES" dirty="0" smtClean="0"/>
              <a:t>Simple </a:t>
            </a:r>
            <a:r>
              <a:rPr lang="es-ES" dirty="0" err="1" smtClean="0"/>
              <a:t>keynesian</a:t>
            </a:r>
            <a:r>
              <a:rPr lang="es-ES" dirty="0" smtClean="0"/>
              <a:t> </a:t>
            </a:r>
            <a:r>
              <a:rPr lang="es-ES" dirty="0" err="1" smtClean="0"/>
              <a:t>model</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13</a:t>
            </a:fld>
            <a:endParaRPr lang="en-US" altLang="en-US"/>
          </a:p>
        </p:txBody>
      </p:sp>
      <p:sp>
        <p:nvSpPr>
          <p:cNvPr id="4" name="3 Marcador de contenido"/>
          <p:cNvSpPr>
            <a:spLocks noGrp="1"/>
          </p:cNvSpPr>
          <p:nvPr>
            <p:ph sz="quarter" idx="1"/>
          </p:nvPr>
        </p:nvSpPr>
        <p:spPr>
          <a:xfrm>
            <a:off x="638353" y="715993"/>
            <a:ext cx="7970809" cy="5684807"/>
          </a:xfrm>
        </p:spPr>
        <p:txBody>
          <a:bodyPr>
            <a:noAutofit/>
          </a:bodyPr>
          <a:lstStyle/>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r>
              <a:rPr lang="es-ES" sz="1800" dirty="0" err="1" smtClean="0">
                <a:latin typeface="Arial" pitchFamily="34" charset="0"/>
                <a:cs typeface="Arial" pitchFamily="34" charset="0"/>
              </a:rPr>
              <a:t>Substituting</a:t>
            </a:r>
            <a:r>
              <a:rPr lang="es-ES" sz="1800" dirty="0" smtClean="0">
                <a:latin typeface="Arial" pitchFamily="34" charset="0"/>
                <a:cs typeface="Arial" pitchFamily="34" charset="0"/>
              </a:rPr>
              <a:t> (5), (6), (9) y (10) in (2)</a:t>
            </a:r>
          </a:p>
          <a:p>
            <a:pPr>
              <a:buNone/>
            </a:pPr>
            <a:r>
              <a:rPr lang="es-ES" sz="1800" dirty="0" smtClean="0">
                <a:latin typeface="Arial" pitchFamily="34" charset="0"/>
                <a:cs typeface="Arial" pitchFamily="34" charset="0"/>
              </a:rPr>
              <a:t>		</a:t>
            </a:r>
          </a:p>
        </p:txBody>
      </p:sp>
      <p:graphicFrame>
        <p:nvGraphicFramePr>
          <p:cNvPr id="8" name="Object 1029"/>
          <p:cNvGraphicFramePr>
            <a:graphicFrameLocks noChangeAspect="1"/>
          </p:cNvGraphicFramePr>
          <p:nvPr/>
        </p:nvGraphicFramePr>
        <p:xfrm>
          <a:off x="944563" y="1458913"/>
          <a:ext cx="3184525" cy="2400300"/>
        </p:xfrm>
        <a:graphic>
          <a:graphicData uri="http://schemas.openxmlformats.org/presentationml/2006/ole">
            <p:oleObj spid="_x0000_s226306" name="Ecuación" r:id="rId4" imgW="1269720" imgH="914400" progId="Equation.3">
              <p:embed/>
            </p:oleObj>
          </a:graphicData>
        </a:graphic>
      </p:graphicFrame>
      <p:graphicFrame>
        <p:nvGraphicFramePr>
          <p:cNvPr id="222213" name="Object 5"/>
          <p:cNvGraphicFramePr>
            <a:graphicFrameLocks noChangeAspect="1"/>
          </p:cNvGraphicFramePr>
          <p:nvPr/>
        </p:nvGraphicFramePr>
        <p:xfrm>
          <a:off x="1027022" y="5020844"/>
          <a:ext cx="6110288" cy="476250"/>
        </p:xfrm>
        <a:graphic>
          <a:graphicData uri="http://schemas.openxmlformats.org/presentationml/2006/ole">
            <p:oleObj spid="_x0000_s226307" name="Ecuación" r:id="rId5" imgW="2374560" imgH="177480" progId="Equation.3">
              <p:embed/>
            </p:oleObj>
          </a:graphicData>
        </a:graphic>
      </p:graphicFrame>
    </p:spTree>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lstStyle/>
          <a:p>
            <a:r>
              <a:rPr lang="es-ES" dirty="0" err="1" smtClean="0"/>
              <a:t>Keynesian</a:t>
            </a:r>
            <a:r>
              <a:rPr lang="es-ES" dirty="0" smtClean="0"/>
              <a:t> </a:t>
            </a:r>
            <a:r>
              <a:rPr lang="es-ES" dirty="0" err="1" smtClean="0"/>
              <a:t>model</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14</a:t>
            </a:fld>
            <a:endParaRPr lang="en-US" altLang="en-US"/>
          </a:p>
        </p:txBody>
      </p:sp>
      <p:sp>
        <p:nvSpPr>
          <p:cNvPr id="4" name="3 Marcador de contenido"/>
          <p:cNvSpPr>
            <a:spLocks noGrp="1"/>
          </p:cNvSpPr>
          <p:nvPr>
            <p:ph sz="quarter" idx="1"/>
          </p:nvPr>
        </p:nvSpPr>
        <p:spPr>
          <a:xfrm>
            <a:off x="638353" y="715993"/>
            <a:ext cx="7970809" cy="5684807"/>
          </a:xfrm>
        </p:spPr>
        <p:txBody>
          <a:bodyPr>
            <a:noAutofit/>
          </a:bodyPr>
          <a:lstStyle/>
          <a:p>
            <a:r>
              <a:rPr lang="es-ES" sz="1800" dirty="0" err="1" smtClean="0">
                <a:latin typeface="Arial" pitchFamily="34" charset="0"/>
                <a:cs typeface="Arial" pitchFamily="34" charset="0"/>
              </a:rPr>
              <a:t>Equations</a:t>
            </a:r>
            <a:r>
              <a:rPr lang="es-ES" sz="1800" dirty="0" smtClean="0">
                <a:latin typeface="Arial" pitchFamily="34" charset="0"/>
                <a:cs typeface="Arial" pitchFamily="34" charset="0"/>
              </a:rPr>
              <a:t> are </a:t>
            </a:r>
            <a:r>
              <a:rPr lang="es-ES" sz="1800" dirty="0" err="1" smtClean="0">
                <a:latin typeface="Arial" pitchFamily="34" charset="0"/>
                <a:cs typeface="Arial" pitchFamily="34" charset="0"/>
              </a:rPr>
              <a:t>now</a:t>
            </a:r>
            <a:r>
              <a:rPr lang="es-ES" sz="1800" dirty="0" smtClean="0">
                <a:latin typeface="Arial" pitchFamily="34" charset="0"/>
                <a:cs typeface="Arial" pitchFamily="34" charset="0"/>
              </a:rPr>
              <a:t>: </a:t>
            </a: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r>
              <a:rPr lang="es-ES" sz="1800" dirty="0" err="1" smtClean="0">
                <a:latin typeface="Arial" pitchFamily="34" charset="0"/>
                <a:cs typeface="Arial" pitchFamily="34" charset="0"/>
              </a:rPr>
              <a:t>Substituting</a:t>
            </a:r>
            <a:r>
              <a:rPr lang="es-ES" sz="1800" dirty="0" smtClean="0">
                <a:latin typeface="Arial" pitchFamily="34" charset="0"/>
                <a:cs typeface="Arial" pitchFamily="34" charset="0"/>
              </a:rPr>
              <a:t> (11) </a:t>
            </a:r>
            <a:r>
              <a:rPr lang="es-ES" sz="1800" dirty="0" err="1" smtClean="0">
                <a:latin typeface="Arial" pitchFamily="34" charset="0"/>
                <a:cs typeface="Arial" pitchFamily="34" charset="0"/>
              </a:rPr>
              <a:t>into</a:t>
            </a:r>
            <a:r>
              <a:rPr lang="es-ES" sz="1800" dirty="0" smtClean="0">
                <a:latin typeface="Arial" pitchFamily="34" charset="0"/>
                <a:cs typeface="Arial" pitchFamily="34" charset="0"/>
              </a:rPr>
              <a:t> (1) :</a:t>
            </a:r>
          </a:p>
          <a:p>
            <a:pPr>
              <a:buNone/>
            </a:pPr>
            <a:r>
              <a:rPr lang="es-ES" sz="1800" dirty="0" smtClean="0">
                <a:latin typeface="Arial" pitchFamily="34" charset="0"/>
                <a:cs typeface="Arial" pitchFamily="34" charset="0"/>
              </a:rPr>
              <a:t>		</a:t>
            </a:r>
          </a:p>
        </p:txBody>
      </p:sp>
      <p:graphicFrame>
        <p:nvGraphicFramePr>
          <p:cNvPr id="8" name="Object 1029"/>
          <p:cNvGraphicFramePr>
            <a:graphicFrameLocks noChangeAspect="1"/>
          </p:cNvGraphicFramePr>
          <p:nvPr/>
        </p:nvGraphicFramePr>
        <p:xfrm>
          <a:off x="238095" y="1227347"/>
          <a:ext cx="8566151" cy="1133475"/>
        </p:xfrm>
        <a:graphic>
          <a:graphicData uri="http://schemas.openxmlformats.org/presentationml/2006/ole">
            <p:oleObj spid="_x0000_s227330" name="Ecuación" r:id="rId4" imgW="3416040" imgH="431640" progId="Equation.3">
              <p:embed/>
            </p:oleObj>
          </a:graphicData>
        </a:graphic>
      </p:graphicFrame>
      <p:graphicFrame>
        <p:nvGraphicFramePr>
          <p:cNvPr id="222213" name="Object 5"/>
          <p:cNvGraphicFramePr>
            <a:graphicFrameLocks noChangeAspect="1"/>
          </p:cNvGraphicFramePr>
          <p:nvPr/>
        </p:nvGraphicFramePr>
        <p:xfrm>
          <a:off x="761161" y="2854056"/>
          <a:ext cx="7780338" cy="3743325"/>
        </p:xfrm>
        <a:graphic>
          <a:graphicData uri="http://schemas.openxmlformats.org/presentationml/2006/ole">
            <p:oleObj spid="_x0000_s227331" name="Ecuación" r:id="rId5" imgW="3022560" imgH="1396800" progId="Equation.3">
              <p:embed/>
            </p:oleObj>
          </a:graphicData>
        </a:graphic>
      </p:graphicFrame>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lstStyle/>
          <a:p>
            <a:r>
              <a:rPr lang="es-ES" dirty="0" err="1" smtClean="0"/>
              <a:t>Keynesian</a:t>
            </a:r>
            <a:r>
              <a:rPr lang="es-ES" dirty="0" smtClean="0"/>
              <a:t> </a:t>
            </a:r>
            <a:r>
              <a:rPr lang="es-ES" dirty="0" err="1" smtClean="0"/>
              <a:t>model</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15</a:t>
            </a:fld>
            <a:endParaRPr lang="en-US" altLang="en-US"/>
          </a:p>
        </p:txBody>
      </p:sp>
      <p:sp>
        <p:nvSpPr>
          <p:cNvPr id="4" name="3 Marcador de contenido"/>
          <p:cNvSpPr>
            <a:spLocks noGrp="1"/>
          </p:cNvSpPr>
          <p:nvPr>
            <p:ph sz="quarter" idx="1"/>
          </p:nvPr>
        </p:nvSpPr>
        <p:spPr>
          <a:xfrm>
            <a:off x="517584" y="733247"/>
            <a:ext cx="7970809" cy="4925682"/>
          </a:xfrm>
        </p:spPr>
        <p:txBody>
          <a:bodyPr>
            <a:noAutofit/>
          </a:bodyPr>
          <a:lstStyle/>
          <a:p>
            <a:r>
              <a:rPr lang="es-ES" sz="1800" dirty="0" smtClean="0">
                <a:latin typeface="Arial" pitchFamily="34" charset="0"/>
                <a:cs typeface="Arial" pitchFamily="34" charset="0"/>
              </a:rPr>
              <a:t>In compact </a:t>
            </a:r>
            <a:r>
              <a:rPr lang="es-ES" sz="1800" dirty="0" err="1" smtClean="0">
                <a:latin typeface="Arial" pitchFamily="34" charset="0"/>
                <a:cs typeface="Arial" pitchFamily="34" charset="0"/>
              </a:rPr>
              <a:t>form</a:t>
            </a:r>
            <a:r>
              <a:rPr lang="es-ES" sz="1800" dirty="0" smtClean="0">
                <a:latin typeface="Arial" pitchFamily="34" charset="0"/>
                <a:cs typeface="Arial" pitchFamily="34" charset="0"/>
              </a:rPr>
              <a:t>:</a:t>
            </a: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r>
              <a:rPr lang="es-ES" sz="1800" dirty="0" smtClean="0">
                <a:latin typeface="Arial" pitchFamily="34" charset="0"/>
                <a:cs typeface="Arial" pitchFamily="34" charset="0"/>
              </a:rPr>
              <a:t>¿Qué dice aquí?</a:t>
            </a:r>
          </a:p>
          <a:p>
            <a:pPr lvl="1"/>
            <a:r>
              <a:rPr lang="es-ES" sz="1600" dirty="0" err="1" smtClean="0">
                <a:latin typeface="Arial" pitchFamily="34" charset="0"/>
                <a:cs typeface="Arial" pitchFamily="34" charset="0"/>
              </a:rPr>
              <a:t>The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equilibrium</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level</a:t>
            </a:r>
            <a:r>
              <a:rPr lang="es-ES" sz="1600" dirty="0" smtClean="0">
                <a:latin typeface="Arial" pitchFamily="34" charset="0"/>
                <a:cs typeface="Arial" pitchFamily="34" charset="0"/>
              </a:rPr>
              <a:t> of </a:t>
            </a:r>
            <a:r>
              <a:rPr lang="es-ES" sz="1600" dirty="0" err="1" smtClean="0">
                <a:latin typeface="Arial" pitchFamily="34" charset="0"/>
                <a:cs typeface="Arial" pitchFamily="34" charset="0"/>
              </a:rPr>
              <a:t>income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is</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determined</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by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the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multiplier</a:t>
            </a:r>
            <a:r>
              <a:rPr lang="es-ES" sz="1600" dirty="0" smtClean="0">
                <a:latin typeface="Arial" pitchFamily="34" charset="0"/>
                <a:cs typeface="Arial" pitchFamily="34" charset="0"/>
              </a:rPr>
              <a:t> and </a:t>
            </a:r>
            <a:r>
              <a:rPr lang="es-ES" sz="1600" dirty="0" err="1" smtClean="0">
                <a:latin typeface="Arial" pitchFamily="34" charset="0"/>
                <a:cs typeface="Arial" pitchFamily="34" charset="0"/>
              </a:rPr>
              <a:t>by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the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autonomous</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expenditure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component</a:t>
            </a:r>
            <a:r>
              <a:rPr lang="es-ES" sz="1600" dirty="0" smtClean="0">
                <a:latin typeface="Arial" pitchFamily="34" charset="0"/>
                <a:cs typeface="Arial" pitchFamily="34" charset="0"/>
              </a:rPr>
              <a:t>.</a:t>
            </a:r>
          </a:p>
          <a:p>
            <a:pPr lvl="1"/>
            <a:r>
              <a:rPr lang="es-ES" sz="1600" dirty="0" err="1" smtClean="0">
                <a:latin typeface="Arial" pitchFamily="34" charset="0"/>
                <a:cs typeface="Arial" pitchFamily="34" charset="0"/>
              </a:rPr>
              <a:t>Any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increase</a:t>
            </a:r>
            <a:r>
              <a:rPr lang="es-ES" sz="1600" dirty="0" smtClean="0">
                <a:latin typeface="Arial" pitchFamily="34" charset="0"/>
                <a:cs typeface="Arial" pitchFamily="34" charset="0"/>
              </a:rPr>
              <a:t> in </a:t>
            </a:r>
            <a:r>
              <a:rPr lang="es-ES" sz="1600" dirty="0" err="1" smtClean="0">
                <a:latin typeface="Arial" pitchFamily="34" charset="0"/>
                <a:cs typeface="Arial" pitchFamily="34" charset="0"/>
              </a:rPr>
              <a:t>autonomous</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spending</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or</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any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increase</a:t>
            </a:r>
            <a:r>
              <a:rPr lang="es-ES" sz="1600" dirty="0" smtClean="0">
                <a:latin typeface="Arial" pitchFamily="34" charset="0"/>
                <a:cs typeface="Arial" pitchFamily="34" charset="0"/>
              </a:rPr>
              <a:t> in </a:t>
            </a:r>
            <a:r>
              <a:rPr lang="es-ES" sz="1600" dirty="0" err="1" smtClean="0">
                <a:latin typeface="Arial" pitchFamily="34" charset="0"/>
                <a:cs typeface="Arial" pitchFamily="34" charset="0"/>
              </a:rPr>
              <a:t>the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multiplier</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will</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change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national</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income</a:t>
            </a:r>
            <a:r>
              <a:rPr lang="es-ES" sz="1600" dirty="0" smtClean="0">
                <a:latin typeface="Arial" pitchFamily="34" charset="0"/>
                <a:cs typeface="Arial" pitchFamily="34" charset="0"/>
              </a:rPr>
              <a:t>.</a:t>
            </a:r>
          </a:p>
          <a:p>
            <a:pPr lvl="1"/>
            <a:r>
              <a:rPr lang="es-ES" sz="1600" dirty="0" err="1" smtClean="0">
                <a:latin typeface="Arial" pitchFamily="34" charset="0"/>
                <a:cs typeface="Arial" pitchFamily="34" charset="0"/>
              </a:rPr>
              <a:t>Proof</a:t>
            </a:r>
            <a:r>
              <a:rPr lang="es-ES" sz="1600" dirty="0" smtClean="0">
                <a:latin typeface="Arial" pitchFamily="34" charset="0"/>
                <a:cs typeface="Arial" pitchFamily="34" charset="0"/>
              </a:rPr>
              <a:t>:</a:t>
            </a:r>
          </a:p>
          <a:p>
            <a:pPr lvl="1">
              <a:buNone/>
            </a:pPr>
            <a:endParaRPr lang="es-ES" sz="1600" dirty="0" smtClean="0">
              <a:latin typeface="Arial" pitchFamily="34" charset="0"/>
              <a:cs typeface="Arial" pitchFamily="34" charset="0"/>
            </a:endParaRPr>
          </a:p>
          <a:p>
            <a:endParaRPr lang="es-ES" sz="1800" dirty="0" smtClean="0">
              <a:latin typeface="Arial" pitchFamily="34" charset="0"/>
              <a:cs typeface="Arial" pitchFamily="34" charset="0"/>
            </a:endParaRPr>
          </a:p>
          <a:p>
            <a:pPr>
              <a:buNone/>
            </a:pPr>
            <a:endParaRPr lang="es-ES" sz="1800" dirty="0" smtClean="0">
              <a:latin typeface="Arial" pitchFamily="34" charset="0"/>
              <a:cs typeface="Arial" pitchFamily="34" charset="0"/>
            </a:endParaRPr>
          </a:p>
        </p:txBody>
      </p:sp>
      <p:graphicFrame>
        <p:nvGraphicFramePr>
          <p:cNvPr id="222213" name="Object 5"/>
          <p:cNvGraphicFramePr>
            <a:graphicFrameLocks noChangeAspect="1"/>
          </p:cNvGraphicFramePr>
          <p:nvPr/>
        </p:nvGraphicFramePr>
        <p:xfrm>
          <a:off x="435574" y="1191016"/>
          <a:ext cx="8156335" cy="2528137"/>
        </p:xfrm>
        <a:graphic>
          <a:graphicData uri="http://schemas.openxmlformats.org/presentationml/2006/ole">
            <p:oleObj spid="_x0000_s229379" name="Ecuación" r:id="rId4" imgW="4216320" imgH="1282680" progId="Equation.3">
              <p:embed/>
            </p:oleObj>
          </a:graphicData>
        </a:graphic>
      </p:graphicFrame>
      <p:graphicFrame>
        <p:nvGraphicFramePr>
          <p:cNvPr id="229384" name="Object 8"/>
          <p:cNvGraphicFramePr>
            <a:graphicFrameLocks noChangeAspect="1"/>
          </p:cNvGraphicFramePr>
          <p:nvPr/>
        </p:nvGraphicFramePr>
        <p:xfrm>
          <a:off x="2874813" y="5798359"/>
          <a:ext cx="2946400" cy="573087"/>
        </p:xfrm>
        <a:graphic>
          <a:graphicData uri="http://schemas.openxmlformats.org/presentationml/2006/ole">
            <p:oleObj spid="_x0000_s229384" name="Ecuación" r:id="rId5" imgW="914400" imgH="177480" progId="Equation.3">
              <p:embed/>
            </p:oleObj>
          </a:graphicData>
        </a:graphic>
      </p:graphicFrame>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lstStyle/>
          <a:p>
            <a:r>
              <a:rPr lang="es-ES" dirty="0" err="1" smtClean="0"/>
              <a:t>Keynesian</a:t>
            </a:r>
            <a:r>
              <a:rPr lang="es-ES" dirty="0" smtClean="0"/>
              <a:t> </a:t>
            </a:r>
            <a:r>
              <a:rPr lang="es-ES" dirty="0" err="1" smtClean="0"/>
              <a:t>model</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16</a:t>
            </a:fld>
            <a:endParaRPr lang="en-US" altLang="en-US"/>
          </a:p>
        </p:txBody>
      </p:sp>
      <p:sp>
        <p:nvSpPr>
          <p:cNvPr id="4" name="3 Marcador de contenido"/>
          <p:cNvSpPr>
            <a:spLocks noGrp="1"/>
          </p:cNvSpPr>
          <p:nvPr>
            <p:ph sz="quarter" idx="1"/>
          </p:nvPr>
        </p:nvSpPr>
        <p:spPr>
          <a:xfrm>
            <a:off x="517584" y="733247"/>
            <a:ext cx="7970809" cy="4925682"/>
          </a:xfrm>
        </p:spPr>
        <p:txBody>
          <a:bodyPr>
            <a:noAutofit/>
          </a:bodyPr>
          <a:lstStyle/>
          <a:p>
            <a:r>
              <a:rPr lang="es-ES" sz="1800" b="1" dirty="0" err="1" smtClean="0">
                <a:latin typeface="Arial" pitchFamily="34" charset="0"/>
                <a:cs typeface="Arial" pitchFamily="34" charset="0"/>
              </a:rPr>
              <a:t>dAo</a:t>
            </a:r>
            <a:r>
              <a:rPr lang="es-ES" sz="1800" b="1" dirty="0" smtClean="0">
                <a:latin typeface="Arial" pitchFamily="34" charset="0"/>
                <a:cs typeface="Arial" pitchFamily="34" charset="0"/>
              </a:rPr>
              <a:t>:</a:t>
            </a:r>
          </a:p>
          <a:p>
            <a:endParaRPr lang="es-ES" sz="1800" dirty="0" smtClean="0">
              <a:latin typeface="Arial" pitchFamily="34" charset="0"/>
              <a:cs typeface="Arial" pitchFamily="34" charset="0"/>
            </a:endParaRPr>
          </a:p>
          <a:p>
            <a:endParaRPr lang="es-ES" sz="1800" dirty="0" smtClean="0">
              <a:latin typeface="Arial" pitchFamily="34" charset="0"/>
              <a:cs typeface="Arial" pitchFamily="34" charset="0"/>
            </a:endParaRPr>
          </a:p>
          <a:p>
            <a:r>
              <a:rPr lang="es-ES" sz="1800" dirty="0" err="1" smtClean="0">
                <a:latin typeface="Arial" pitchFamily="34" charset="0"/>
                <a:cs typeface="Arial" pitchFamily="34" charset="0"/>
              </a:rPr>
              <a:t>Interpretation</a:t>
            </a:r>
            <a:endParaRPr lang="es-ES" sz="1800" dirty="0" smtClean="0">
              <a:latin typeface="Arial" pitchFamily="34" charset="0"/>
              <a:cs typeface="Arial" pitchFamily="34" charset="0"/>
            </a:endParaRPr>
          </a:p>
          <a:p>
            <a:pPr lvl="1"/>
            <a:r>
              <a:rPr lang="es-ES" sz="1600" dirty="0" err="1" smtClean="0">
                <a:latin typeface="Arial" pitchFamily="34" charset="0"/>
                <a:cs typeface="Arial" pitchFamily="34" charset="0"/>
              </a:rPr>
              <a:t>Any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change</a:t>
            </a:r>
            <a:r>
              <a:rPr lang="es-ES" sz="1600" dirty="0" smtClean="0">
                <a:latin typeface="Arial" pitchFamily="34" charset="0"/>
                <a:cs typeface="Arial" pitchFamily="34" charset="0"/>
              </a:rPr>
              <a:t> in </a:t>
            </a:r>
            <a:r>
              <a:rPr lang="es-ES" sz="1600" dirty="0" err="1" smtClean="0">
                <a:latin typeface="Arial" pitchFamily="34" charset="0"/>
                <a:cs typeface="Arial" pitchFamily="34" charset="0"/>
              </a:rPr>
              <a:t>autonomous</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consumption</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spending</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autonomous</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investment</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spending</a:t>
            </a:r>
            <a:r>
              <a:rPr lang="es-ES" sz="1600" dirty="0" smtClean="0">
                <a:latin typeface="Arial" pitchFamily="34" charset="0"/>
                <a:cs typeface="Arial" pitchFamily="34" charset="0"/>
              </a:rPr>
              <a:t>, marginal </a:t>
            </a:r>
            <a:r>
              <a:rPr lang="es-ES" sz="1600" dirty="0" err="1" smtClean="0">
                <a:latin typeface="Arial" pitchFamily="34" charset="0"/>
                <a:cs typeface="Arial" pitchFamily="34" charset="0"/>
              </a:rPr>
              <a:t>propensity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to</a:t>
            </a:r>
            <a:r>
              <a:rPr lang="es-ES" sz="1600" dirty="0" smtClean="0">
                <a:latin typeface="Arial" pitchFamily="34" charset="0"/>
                <a:cs typeface="Arial" pitchFamily="34" charset="0"/>
              </a:rPr>
              <a:t> consume </a:t>
            </a:r>
            <a:r>
              <a:rPr lang="es-ES" sz="1600" dirty="0" err="1" smtClean="0">
                <a:latin typeface="Arial" pitchFamily="34" charset="0"/>
                <a:cs typeface="Arial" pitchFamily="34" charset="0"/>
              </a:rPr>
              <a:t>out</a:t>
            </a:r>
            <a:r>
              <a:rPr lang="es-ES" sz="1600" dirty="0" smtClean="0">
                <a:latin typeface="Arial" pitchFamily="34" charset="0"/>
                <a:cs typeface="Arial" pitchFamily="34" charset="0"/>
              </a:rPr>
              <a:t> of </a:t>
            </a:r>
            <a:r>
              <a:rPr lang="es-ES" sz="1600" dirty="0" err="1" smtClean="0">
                <a:latin typeface="Arial" pitchFamily="34" charset="0"/>
                <a:cs typeface="Arial" pitchFamily="34" charset="0"/>
              </a:rPr>
              <a:t>disposable</a:t>
            </a:r>
            <a:r>
              <a:rPr lang="es-ES" sz="1600" dirty="0" smtClean="0">
                <a:latin typeface="Arial" pitchFamily="34" charset="0"/>
                <a:cs typeface="Arial" pitchFamily="34" charset="0"/>
              </a:rPr>
              <a:t> personal </a:t>
            </a:r>
            <a:r>
              <a:rPr lang="es-ES" sz="1600" dirty="0" err="1" smtClean="0">
                <a:latin typeface="Arial" pitchFamily="34" charset="0"/>
                <a:cs typeface="Arial" pitchFamily="34" charset="0"/>
              </a:rPr>
              <a:t>income</a:t>
            </a:r>
            <a:r>
              <a:rPr lang="es-ES" sz="1600" dirty="0" smtClean="0">
                <a:latin typeface="Arial" pitchFamily="34" charset="0"/>
                <a:cs typeface="Arial" pitchFamily="34" charset="0"/>
              </a:rPr>
              <a:t> , </a:t>
            </a:r>
            <a:r>
              <a:rPr lang="es-ES" sz="1600" dirty="0" err="1" smtClean="0">
                <a:latin typeface="Arial" pitchFamily="34" charset="0"/>
                <a:cs typeface="Arial" pitchFamily="34" charset="0"/>
              </a:rPr>
              <a:t>ttransfers</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government</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purchases</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or</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autonomous</a:t>
            </a:r>
            <a:r>
              <a:rPr lang="es-ES" sz="1600" dirty="0" smtClean="0">
                <a:latin typeface="Arial" pitchFamily="34" charset="0"/>
                <a:cs typeface="Arial" pitchFamily="34" charset="0"/>
              </a:rPr>
              <a:t> net </a:t>
            </a:r>
            <a:r>
              <a:rPr lang="es-ES" sz="1600" dirty="0" err="1" smtClean="0">
                <a:latin typeface="Arial" pitchFamily="34" charset="0"/>
                <a:cs typeface="Arial" pitchFamily="34" charset="0"/>
              </a:rPr>
              <a:t>export</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will</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increase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autonomous</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spending</a:t>
            </a:r>
            <a:r>
              <a:rPr lang="es-ES" sz="1600" dirty="0" smtClean="0">
                <a:latin typeface="Arial" pitchFamily="34" charset="0"/>
                <a:cs typeface="Arial" pitchFamily="34" charset="0"/>
              </a:rPr>
              <a:t> .</a:t>
            </a:r>
          </a:p>
          <a:p>
            <a:pPr lvl="1"/>
            <a:r>
              <a:rPr lang="es-ES" sz="1600" dirty="0" err="1" smtClean="0">
                <a:latin typeface="Arial" pitchFamily="34" charset="0"/>
                <a:cs typeface="Arial" pitchFamily="34" charset="0"/>
              </a:rPr>
              <a:t>On</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the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other</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hand</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any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change</a:t>
            </a:r>
            <a:r>
              <a:rPr lang="es-ES" sz="1600" dirty="0" smtClean="0">
                <a:latin typeface="Arial" pitchFamily="34" charset="0"/>
                <a:cs typeface="Arial" pitchFamily="34" charset="0"/>
              </a:rPr>
              <a:t> in t, m </a:t>
            </a:r>
            <a:r>
              <a:rPr lang="es-ES" sz="1600" dirty="0" err="1" smtClean="0">
                <a:latin typeface="Arial" pitchFamily="34" charset="0"/>
                <a:cs typeface="Arial" pitchFamily="34" charset="0"/>
              </a:rPr>
              <a:t>or</a:t>
            </a:r>
            <a:r>
              <a:rPr lang="es-ES" sz="1600" dirty="0" smtClean="0">
                <a:latin typeface="Arial" pitchFamily="34" charset="0"/>
                <a:cs typeface="Arial" pitchFamily="34" charset="0"/>
              </a:rPr>
              <a:t> c </a:t>
            </a:r>
            <a:r>
              <a:rPr lang="es-ES" sz="1600" dirty="0" err="1" smtClean="0">
                <a:latin typeface="Arial" pitchFamily="34" charset="0"/>
                <a:cs typeface="Arial" pitchFamily="34" charset="0"/>
              </a:rPr>
              <a:t>will</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change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the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multiplier</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value</a:t>
            </a:r>
            <a:endParaRPr lang="es-ES" sz="1600" dirty="0" smtClean="0">
              <a:latin typeface="Arial" pitchFamily="34" charset="0"/>
              <a:cs typeface="Arial" pitchFamily="34" charset="0"/>
            </a:endParaRPr>
          </a:p>
          <a:p>
            <a:pPr lvl="1"/>
            <a:endParaRPr lang="es-ES" sz="1600" dirty="0" smtClean="0">
              <a:latin typeface="Arial" pitchFamily="34" charset="0"/>
              <a:cs typeface="Arial" pitchFamily="34" charset="0"/>
            </a:endParaRPr>
          </a:p>
          <a:p>
            <a:pPr lvl="1">
              <a:buNone/>
            </a:pPr>
            <a:endParaRPr lang="es-ES" sz="1600" dirty="0" smtClean="0">
              <a:latin typeface="Arial" pitchFamily="34" charset="0"/>
              <a:cs typeface="Arial" pitchFamily="34" charset="0"/>
            </a:endParaRPr>
          </a:p>
          <a:p>
            <a:endParaRPr lang="es-ES" sz="1800" dirty="0" smtClean="0">
              <a:latin typeface="Arial" pitchFamily="34" charset="0"/>
              <a:cs typeface="Arial" pitchFamily="34" charset="0"/>
            </a:endParaRPr>
          </a:p>
          <a:p>
            <a:pPr>
              <a:buNone/>
            </a:pPr>
            <a:endParaRPr lang="es-ES" sz="1800" dirty="0" smtClean="0">
              <a:latin typeface="Arial" pitchFamily="34" charset="0"/>
              <a:cs typeface="Arial" pitchFamily="34" charset="0"/>
            </a:endParaRPr>
          </a:p>
        </p:txBody>
      </p:sp>
      <p:graphicFrame>
        <p:nvGraphicFramePr>
          <p:cNvPr id="222213" name="Object 5"/>
          <p:cNvGraphicFramePr>
            <a:graphicFrameLocks noChangeAspect="1"/>
          </p:cNvGraphicFramePr>
          <p:nvPr/>
        </p:nvGraphicFramePr>
        <p:xfrm>
          <a:off x="890588" y="1055688"/>
          <a:ext cx="7332662" cy="709612"/>
        </p:xfrm>
        <a:graphic>
          <a:graphicData uri="http://schemas.openxmlformats.org/presentationml/2006/ole">
            <p:oleObj spid="_x0000_s230402" name="Ecuación" r:id="rId4" imgW="2958840" imgH="279360" progId="Equation.3">
              <p:embed/>
            </p:oleObj>
          </a:graphicData>
        </a:graphic>
      </p:graphicFrame>
      <p:graphicFrame>
        <p:nvGraphicFramePr>
          <p:cNvPr id="229384" name="Object 8"/>
          <p:cNvGraphicFramePr>
            <a:graphicFrameLocks noChangeAspect="1"/>
          </p:cNvGraphicFramePr>
          <p:nvPr/>
        </p:nvGraphicFramePr>
        <p:xfrm>
          <a:off x="1147192" y="3605842"/>
          <a:ext cx="7011229" cy="2434626"/>
        </p:xfrm>
        <a:graphic>
          <a:graphicData uri="http://schemas.openxmlformats.org/presentationml/2006/ole">
            <p:oleObj spid="_x0000_s230403" name="Ecuación" r:id="rId5" imgW="2895480" imgH="1346040" progId="Equation.3">
              <p:embed/>
            </p:oleObj>
          </a:graphicData>
        </a:graphic>
      </p:graphicFrame>
    </p:spTree>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lstStyle/>
          <a:p>
            <a:r>
              <a:rPr lang="es-ES" dirty="0" err="1" smtClean="0"/>
              <a:t>Check</a:t>
            </a:r>
            <a:r>
              <a:rPr lang="es-ES" dirty="0" smtClean="0"/>
              <a:t> </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17</a:t>
            </a:fld>
            <a:endParaRPr lang="en-US" altLang="en-US"/>
          </a:p>
        </p:txBody>
      </p:sp>
      <p:sp>
        <p:nvSpPr>
          <p:cNvPr id="8" name="Rectangle 3"/>
          <p:cNvSpPr>
            <a:spLocks noGrp="1" noChangeArrowheads="1"/>
          </p:cNvSpPr>
          <p:nvPr>
            <p:ph sz="quarter" idx="1"/>
          </p:nvPr>
        </p:nvSpPr>
        <p:spPr>
          <a:xfrm>
            <a:off x="914400" y="1447800"/>
            <a:ext cx="7772400" cy="5004758"/>
          </a:xfrm>
        </p:spPr>
        <p:txBody>
          <a:bodyPr/>
          <a:lstStyle/>
          <a:p>
            <a:r>
              <a:rPr lang="en-US" altLang="en-US" dirty="0" smtClean="0"/>
              <a:t>By using the last equation</a:t>
            </a:r>
          </a:p>
          <a:p>
            <a:r>
              <a:rPr lang="en-US" altLang="en-US" dirty="0" smtClean="0"/>
              <a:t> we can check that</a:t>
            </a:r>
          </a:p>
        </p:txBody>
      </p:sp>
      <p:graphicFrame>
        <p:nvGraphicFramePr>
          <p:cNvPr id="366596" name="Object 4"/>
          <p:cNvGraphicFramePr>
            <a:graphicFrameLocks noChangeAspect="1"/>
          </p:cNvGraphicFramePr>
          <p:nvPr/>
        </p:nvGraphicFramePr>
        <p:xfrm>
          <a:off x="4882551" y="1137228"/>
          <a:ext cx="3040452" cy="5116923"/>
        </p:xfrm>
        <a:graphic>
          <a:graphicData uri="http://schemas.openxmlformats.org/presentationml/2006/ole">
            <p:oleObj spid="_x0000_s366596" name="Ecuación" r:id="rId4" imgW="1384200" imgH="2286000" progId="Equation.3">
              <p:embed/>
            </p:oleObj>
          </a:graphicData>
        </a:graphic>
      </p:graphicFrame>
      <p:sp>
        <p:nvSpPr>
          <p:cNvPr id="12" name="8 Marcador de texto"/>
          <p:cNvSpPr txBox="1">
            <a:spLocks/>
          </p:cNvSpPr>
          <p:nvPr/>
        </p:nvSpPr>
        <p:spPr>
          <a:xfrm>
            <a:off x="4953000" y="2449902"/>
            <a:ext cx="3733800" cy="2053086"/>
          </a:xfrm>
          <a:prstGeom prst="rect">
            <a:avLst/>
          </a:prstGeom>
        </p:spPr>
        <p:txBody>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tabLst/>
              <a:defRPr/>
            </a:pPr>
            <a:endParaRPr kumimoji="0" lang="es-ES" sz="2600" b="0" i="0" u="none" strike="noStrike" kern="1200" cap="none" spc="0" normalizeH="0" baseline="0" noProof="0" dirty="0">
              <a:ln>
                <a:noFill/>
              </a:ln>
              <a:solidFill>
                <a:srgbClr val="003399"/>
              </a:solidFill>
              <a:effectLst/>
              <a:uLnTx/>
              <a:uFillTx/>
              <a:latin typeface="+mn-lt"/>
              <a:ea typeface="+mn-ea"/>
              <a:cs typeface="+mn-cs"/>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r>
              <a:rPr lang="en-US" altLang="en-US"/>
              <a:t>Pág.</a:t>
            </a:r>
            <a:fld id="{BFE2B6BD-93D7-4643-9B65-F8ADB88EB972}" type="slidenum">
              <a:rPr lang="en-US" altLang="en-US"/>
              <a:pPr/>
              <a:t>18</a:t>
            </a:fld>
            <a:endParaRPr lang="en-US" altLang="en-US"/>
          </a:p>
        </p:txBody>
      </p:sp>
      <p:sp>
        <p:nvSpPr>
          <p:cNvPr id="5" name="Rectangle 3"/>
          <p:cNvSpPr txBox="1">
            <a:spLocks noChangeArrowheads="1"/>
          </p:cNvSpPr>
          <p:nvPr/>
        </p:nvSpPr>
        <p:spPr>
          <a:xfrm>
            <a:off x="859766" y="1496683"/>
            <a:ext cx="7772400" cy="4572000"/>
          </a:xfrm>
          <a:prstGeom prst="rect">
            <a:avLst/>
          </a:prstGeom>
        </p:spPr>
        <p:txBody>
          <a:bodyPr vert="horz">
            <a:normAutofit/>
          </a:bodyPr>
          <a:lstStyle/>
          <a:p>
            <a:pPr marL="274320" marR="0" lvl="0" indent="-274320" algn="just"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Exogenous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variables in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the</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model</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can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be</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splitted</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into</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two</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groups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 variables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depending</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on</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the</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individual’s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decisions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(c, I, m); variables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determined</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by</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authorities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Government</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or</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Central </a:t>
            </a:r>
            <a:r>
              <a:rPr lang="es-ES" altLang="en-US" sz="2600" baseline="0" dirty="0" smtClean="0">
                <a:latin typeface="+mn-lt"/>
              </a:rPr>
              <a:t>Bank):</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G, TR, XN, 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Changes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in G, TR, XN and t </a:t>
            </a:r>
            <a:r>
              <a:rPr kumimoji="0" lang="es-ES" altLang="en-US" sz="2600" b="0" i="0" u="none" strike="noStrike" kern="1200" cap="none" spc="0" normalizeH="0" baseline="0" noProof="0" smtClean="0">
                <a:ln>
                  <a:noFill/>
                </a:ln>
                <a:solidFill>
                  <a:schemeClr val="tx1"/>
                </a:solidFill>
                <a:effectLst/>
                <a:uLnTx/>
                <a:uFillTx/>
                <a:latin typeface="+mn-lt"/>
                <a:ea typeface="+mn-ea"/>
                <a:cs typeface="+mn-cs"/>
              </a:rPr>
              <a:t>are </a:t>
            </a:r>
            <a:r>
              <a:rPr lang="es-ES" altLang="en-US" sz="2600" baseline="0" smtClean="0">
                <a:latin typeface="+mn-lt"/>
              </a:rPr>
              <a:t>fiscal and trade </a:t>
            </a:r>
            <a:r>
              <a:rPr lang="es-ES" altLang="en-US" sz="2600" baseline="0" err="1" smtClean="0">
                <a:latin typeface="+mn-lt"/>
              </a:rPr>
              <a:t>policy</a:t>
            </a:r>
            <a:r>
              <a:rPr lang="es-ES" altLang="en-US" sz="2600" baseline="0" smtClean="0">
                <a:latin typeface="+mn-lt"/>
              </a:rPr>
              <a:t> variables. Changes in this variables are </a:t>
            </a:r>
            <a:r>
              <a:rPr kumimoji="0" lang="es-ES" altLang="en-US" sz="2600" b="1" i="0" u="none" strike="noStrike" kern="1200" cap="none" spc="0" normalizeH="0" baseline="0" noProof="0" smtClean="0">
                <a:ln>
                  <a:noFill/>
                </a:ln>
                <a:solidFill>
                  <a:schemeClr val="tx1"/>
                </a:solidFill>
                <a:effectLst/>
                <a:uLnTx/>
                <a:uFillTx/>
                <a:latin typeface="+mn-lt"/>
                <a:ea typeface="+mn-ea"/>
                <a:cs typeface="+mn-cs"/>
              </a:rPr>
              <a:t>policy </a:t>
            </a:r>
            <a:r>
              <a:rPr kumimoji="0" lang="es-ES" altLang="en-US" sz="2600" b="1" i="0" u="none" strike="noStrike" kern="1200" cap="none" spc="0" normalizeH="0" baseline="0" noProof="0" dirty="0" smtClean="0">
                <a:ln>
                  <a:noFill/>
                </a:ln>
                <a:solidFill>
                  <a:schemeClr val="tx1"/>
                </a:solidFill>
                <a:effectLst/>
                <a:uLnTx/>
                <a:uFillTx/>
                <a:latin typeface="+mn-lt"/>
                <a:ea typeface="+mn-ea"/>
                <a:cs typeface="+mn-cs"/>
              </a:rPr>
              <a:t>shocks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a:t>
            </a:r>
          </a:p>
          <a:p>
            <a:pPr marL="274320" marR="0" lvl="0" indent="-274320" algn="just"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Since</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changes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lang="es-ES" altLang="en-US" sz="2600" baseline="0" dirty="0" smtClean="0">
                <a:latin typeface="+mn-lt"/>
              </a:rPr>
              <a:t>in </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G, TR y t, </a:t>
            </a:r>
            <a:r>
              <a:rPr lang="es-ES" altLang="en-US" sz="2600" baseline="0" dirty="0" err="1" smtClean="0">
                <a:latin typeface="+mn-lt"/>
              </a:rPr>
              <a:t>will</a:t>
            </a:r>
            <a:r>
              <a:rPr lang="es-ES" altLang="en-US" sz="2600" baseline="0" dirty="0" smtClean="0">
                <a:latin typeface="+mn-lt"/>
              </a:rPr>
              <a:t> lead </a:t>
            </a:r>
            <a:r>
              <a:rPr lang="es-ES" altLang="en-US" sz="2600" baseline="0" dirty="0" err="1" smtClean="0">
                <a:latin typeface="+mn-lt"/>
              </a:rPr>
              <a:t>changes</a:t>
            </a:r>
            <a:r>
              <a:rPr lang="es-ES" altLang="en-US" sz="2600" baseline="0" dirty="0" smtClean="0">
                <a:latin typeface="+mn-lt"/>
              </a:rPr>
              <a:t> in </a:t>
            </a:r>
            <a:r>
              <a:rPr lang="es-ES" altLang="en-US" sz="2600" baseline="0" dirty="0" err="1" smtClean="0">
                <a:latin typeface="+mn-lt"/>
              </a:rPr>
              <a:t>budget</a:t>
            </a:r>
            <a:r>
              <a:rPr lang="es-ES" altLang="en-US" sz="2600" baseline="0" dirty="0" smtClean="0">
                <a:latin typeface="+mn-lt"/>
              </a:rPr>
              <a:t> surplus, </a:t>
            </a:r>
            <a:r>
              <a:rPr lang="es-ES" altLang="en-US" sz="2600" baseline="0" dirty="0" err="1" smtClean="0">
                <a:latin typeface="+mn-lt"/>
              </a:rPr>
              <a:t>they</a:t>
            </a:r>
            <a:r>
              <a:rPr lang="es-ES" altLang="en-US" sz="2600" baseline="0" dirty="0" smtClean="0">
                <a:latin typeface="+mn-lt"/>
              </a:rPr>
              <a:t> are </a:t>
            </a:r>
            <a:r>
              <a:rPr lang="es-ES" altLang="en-US" sz="2600" baseline="0" dirty="0" err="1" smtClean="0">
                <a:latin typeface="+mn-lt"/>
              </a:rPr>
              <a:t>defined</a:t>
            </a:r>
            <a:r>
              <a:rPr lang="es-ES" altLang="en-US" sz="2600" baseline="0" dirty="0" smtClean="0">
                <a:latin typeface="+mn-lt"/>
              </a:rPr>
              <a:t> as fiscal </a:t>
            </a:r>
            <a:r>
              <a:rPr lang="es-ES" altLang="en-US" sz="2600" baseline="0" dirty="0" err="1" smtClean="0">
                <a:latin typeface="+mn-lt"/>
              </a:rPr>
              <a:t>policy</a:t>
            </a:r>
            <a:r>
              <a:rPr lang="es-ES" altLang="en-US" sz="2600" baseline="0" dirty="0" smtClean="0">
                <a:latin typeface="+mn-lt"/>
              </a:rPr>
              <a:t> </a:t>
            </a:r>
            <a:r>
              <a:rPr lang="es-ES" altLang="en-US" sz="2600" baseline="0" dirty="0" err="1" smtClean="0">
                <a:latin typeface="+mn-lt"/>
              </a:rPr>
              <a:t>instruments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a:t>
            </a:r>
          </a:p>
          <a:p>
            <a:pPr marL="274320" marR="0" lvl="0" indent="-274320" algn="just"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Changes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in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tariffs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lang="es-ES" altLang="en-US" sz="2600" baseline="0" dirty="0" err="1" smtClean="0">
                <a:latin typeface="+mn-lt"/>
              </a:rPr>
              <a:t>or</a:t>
            </a:r>
            <a:r>
              <a:rPr lang="es-ES" altLang="en-US" sz="2600" baseline="0" dirty="0" smtClean="0">
                <a:latin typeface="+mn-lt"/>
              </a:rPr>
              <a:t> in </a:t>
            </a:r>
            <a:r>
              <a:rPr lang="es-ES" altLang="en-US" sz="2600" baseline="0" dirty="0" err="1" smtClean="0">
                <a:latin typeface="+mn-lt"/>
              </a:rPr>
              <a:t>the</a:t>
            </a:r>
            <a:r>
              <a:rPr lang="es-ES" altLang="en-US" sz="2600" baseline="0" dirty="0" smtClean="0">
                <a:latin typeface="+mn-lt"/>
              </a:rPr>
              <a:t> </a:t>
            </a:r>
            <a:r>
              <a:rPr lang="es-ES" altLang="en-US" sz="2600" baseline="0" dirty="0" err="1" smtClean="0">
                <a:latin typeface="+mn-lt"/>
              </a:rPr>
              <a:t>exchange</a:t>
            </a:r>
            <a:r>
              <a:rPr lang="es-ES" altLang="en-US" sz="2600" baseline="0" dirty="0" smtClean="0">
                <a:latin typeface="+mn-lt"/>
              </a:rPr>
              <a:t> </a:t>
            </a:r>
            <a:r>
              <a:rPr lang="es-ES" altLang="en-US" sz="2600" baseline="0" dirty="0" err="1" smtClean="0">
                <a:latin typeface="+mn-lt"/>
              </a:rPr>
              <a:t>rate</a:t>
            </a:r>
            <a:r>
              <a:rPr lang="es-ES" altLang="en-US" sz="2600" baseline="0" dirty="0" smtClean="0">
                <a:latin typeface="+mn-lt"/>
              </a:rPr>
              <a:t> in </a:t>
            </a:r>
            <a:r>
              <a:rPr lang="es-ES" altLang="en-US" sz="2600" baseline="0" dirty="0" err="1" smtClean="0">
                <a:latin typeface="+mn-lt"/>
              </a:rPr>
              <a:t>order</a:t>
            </a:r>
            <a:r>
              <a:rPr lang="es-ES" altLang="en-US" sz="2600" baseline="0" dirty="0" smtClean="0">
                <a:latin typeface="+mn-lt"/>
              </a:rPr>
              <a:t> </a:t>
            </a:r>
            <a:r>
              <a:rPr lang="es-ES" altLang="en-US" sz="2600" baseline="0" dirty="0" err="1" smtClean="0">
                <a:latin typeface="+mn-lt"/>
              </a:rPr>
              <a:t>to</a:t>
            </a:r>
            <a:r>
              <a:rPr lang="es-ES" altLang="en-US" sz="2600" baseline="0" dirty="0" smtClean="0">
                <a:latin typeface="+mn-lt"/>
              </a:rPr>
              <a:t> </a:t>
            </a:r>
            <a:r>
              <a:rPr lang="es-ES" altLang="en-US" sz="2600" baseline="0" dirty="0" err="1" smtClean="0">
                <a:latin typeface="+mn-lt"/>
              </a:rPr>
              <a:t>change</a:t>
            </a:r>
            <a:r>
              <a:rPr lang="es-ES" altLang="en-US" sz="2600" baseline="0" dirty="0" smtClean="0">
                <a:latin typeface="+mn-lt"/>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NXo</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are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trade</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policy</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r>
              <a:rPr kumimoji="0" lang="es-ES" altLang="en-US" sz="2600" b="0" i="0" u="none" strike="noStrike" kern="1200" cap="none" spc="0" normalizeH="0" baseline="0" noProof="0" dirty="0" err="1" smtClean="0">
                <a:ln>
                  <a:noFill/>
                </a:ln>
                <a:solidFill>
                  <a:schemeClr val="tx1"/>
                </a:solidFill>
                <a:effectLst/>
                <a:uLnTx/>
                <a:uFillTx/>
                <a:latin typeface="+mn-lt"/>
                <a:ea typeface="+mn-ea"/>
                <a:cs typeface="+mn-cs"/>
              </a:rPr>
              <a:t>instruments</a:t>
            </a:r>
            <a:r>
              <a:rPr kumimoji="0" lang="es-ES" altLang="en-US" sz="2600" b="0" i="0" u="none" strike="noStrike" kern="1200" cap="none" spc="0" normalizeH="0" baseline="0" noProof="0" dirty="0" smtClean="0">
                <a:ln>
                  <a:noFill/>
                </a:ln>
                <a:solidFill>
                  <a:schemeClr val="tx1"/>
                </a:solidFill>
                <a:effectLst/>
                <a:uLnTx/>
                <a:uFillTx/>
                <a:latin typeface="+mn-lt"/>
                <a:ea typeface="+mn-ea"/>
                <a:cs typeface="+mn-cs"/>
              </a:rPr>
              <a:t>. </a:t>
            </a: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s-ES" altLang="en-US" sz="26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s-ES" alt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2"/>
          <p:cNvSpPr txBox="1">
            <a:spLocks noChangeArrowheads="1"/>
          </p:cNvSpPr>
          <p:nvPr/>
        </p:nvSpPr>
        <p:spPr>
          <a:xfrm>
            <a:off x="790755" y="323522"/>
            <a:ext cx="7772400" cy="1143000"/>
          </a:xfrm>
          <a:prstGeom prst="rect">
            <a:avLst/>
          </a:prstGeom>
        </p:spPr>
        <p:txBody>
          <a:bodyPr bIns="91440" anchor="b" anchorCtr="0">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ES" altLang="en-US" sz="4000" b="0" i="0" u="none" strike="noStrike" kern="1200" cap="none" spc="0" normalizeH="0" baseline="0" noProof="0" dirty="0" err="1" smtClean="0">
                <a:ln>
                  <a:noFill/>
                </a:ln>
                <a:solidFill>
                  <a:schemeClr val="tx2"/>
                </a:solidFill>
                <a:effectLst/>
                <a:uLnTx/>
                <a:uFillTx/>
                <a:latin typeface="+mj-lt"/>
                <a:ea typeface="+mj-ea"/>
                <a:cs typeface="+mj-cs"/>
              </a:rPr>
              <a:t>Types</a:t>
            </a:r>
            <a:r>
              <a:rPr kumimoji="0" lang="es-ES" altLang="en-US" sz="4000" b="0" i="0" u="none" strike="noStrike" kern="1200" cap="none" spc="0" normalizeH="0" baseline="0" noProof="0" dirty="0" smtClean="0">
                <a:ln>
                  <a:noFill/>
                </a:ln>
                <a:solidFill>
                  <a:schemeClr val="tx2"/>
                </a:solidFill>
                <a:effectLst/>
                <a:uLnTx/>
                <a:uFillTx/>
                <a:latin typeface="+mj-lt"/>
                <a:ea typeface="+mj-ea"/>
                <a:cs typeface="+mj-cs"/>
              </a:rPr>
              <a:t> of </a:t>
            </a:r>
            <a:r>
              <a:rPr kumimoji="0" lang="es-ES" altLang="en-US" sz="4000" b="0" i="0" u="none" strike="noStrike" kern="1200" cap="none" spc="0" normalizeH="0" baseline="0" noProof="0" dirty="0" err="1" smtClean="0">
                <a:ln>
                  <a:noFill/>
                </a:ln>
                <a:solidFill>
                  <a:schemeClr val="tx2"/>
                </a:solidFill>
                <a:effectLst/>
                <a:uLnTx/>
                <a:uFillTx/>
                <a:latin typeface="+mj-lt"/>
                <a:ea typeface="+mj-ea"/>
                <a:cs typeface="+mj-cs"/>
              </a:rPr>
              <a:t>changes</a:t>
            </a:r>
            <a:r>
              <a:rPr kumimoji="0" lang="es-ES" altLang="en-US" sz="4000" b="0" i="0" u="none" strike="noStrike" kern="1200" cap="none" spc="0" normalizeH="0" baseline="0" noProof="0" dirty="0" smtClean="0">
                <a:ln>
                  <a:noFill/>
                </a:ln>
                <a:solidFill>
                  <a:schemeClr val="tx2"/>
                </a:solidFill>
                <a:effectLst/>
                <a:uLnTx/>
                <a:uFillTx/>
                <a:latin typeface="+mj-lt"/>
                <a:ea typeface="+mj-ea"/>
                <a:cs typeface="+mj-cs"/>
              </a:rPr>
              <a:t> in </a:t>
            </a:r>
            <a:r>
              <a:rPr kumimoji="0" lang="es-ES" altLang="en-US" sz="4000" b="0" i="0" u="none" strike="noStrike" kern="1200" cap="none" spc="0" normalizeH="0" baseline="0" noProof="0" dirty="0" err="1" smtClean="0">
                <a:ln>
                  <a:noFill/>
                </a:ln>
                <a:solidFill>
                  <a:schemeClr val="tx2"/>
                </a:solidFill>
                <a:effectLst/>
                <a:uLnTx/>
                <a:uFillTx/>
                <a:latin typeface="+mj-lt"/>
                <a:ea typeface="+mj-ea"/>
                <a:cs typeface="+mj-cs"/>
              </a:rPr>
              <a:t>the</a:t>
            </a:r>
            <a:r>
              <a:rPr kumimoji="0" lang="es-ES" altLang="en-US" sz="4000" b="0" i="0" u="none" strike="noStrike" kern="1200" cap="none" spc="0" normalizeH="0" baseline="0" noProof="0" dirty="0" smtClean="0">
                <a:ln>
                  <a:noFill/>
                </a:ln>
                <a:solidFill>
                  <a:schemeClr val="tx2"/>
                </a:solidFill>
                <a:effectLst/>
                <a:uLnTx/>
                <a:uFillTx/>
                <a:latin typeface="+mj-lt"/>
                <a:ea typeface="+mj-ea"/>
                <a:cs typeface="+mj-cs"/>
              </a:rPr>
              <a:t> </a:t>
            </a:r>
            <a:r>
              <a:rPr kumimoji="0" lang="es-ES" altLang="en-US" sz="4000" b="0" i="0" u="none" strike="noStrike" kern="1200" cap="none" spc="0" normalizeH="0" baseline="0" noProof="0" dirty="0" err="1" smtClean="0">
                <a:ln>
                  <a:noFill/>
                </a:ln>
                <a:solidFill>
                  <a:schemeClr val="tx2"/>
                </a:solidFill>
                <a:effectLst/>
                <a:uLnTx/>
                <a:uFillTx/>
                <a:latin typeface="+mj-lt"/>
                <a:ea typeface="+mj-ea"/>
                <a:cs typeface="+mj-cs"/>
              </a:rPr>
              <a:t>exogenous</a:t>
            </a:r>
            <a:r>
              <a:rPr kumimoji="0" lang="es-ES" altLang="en-US" sz="4000" b="0" i="0" u="none" strike="noStrike" kern="1200" cap="none" spc="0" normalizeH="0" baseline="0" noProof="0" dirty="0" smtClean="0">
                <a:ln>
                  <a:noFill/>
                </a:ln>
                <a:solidFill>
                  <a:schemeClr val="tx2"/>
                </a:solidFill>
                <a:effectLst/>
                <a:uLnTx/>
                <a:uFillTx/>
                <a:latin typeface="+mj-lt"/>
                <a:ea typeface="+mj-ea"/>
                <a:cs typeface="+mj-cs"/>
              </a:rPr>
              <a:t> variables</a:t>
            </a:r>
            <a:endParaRPr kumimoji="0" lang="es-ES" altLang="en-US" sz="4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normAutofit fontScale="90000"/>
          </a:bodyPr>
          <a:lstStyle/>
          <a:p>
            <a:r>
              <a:rPr lang="es-ES" altLang="en-US" dirty="0" err="1" smtClean="0"/>
              <a:t>Expansionary</a:t>
            </a:r>
            <a:r>
              <a:rPr lang="es-ES" altLang="en-US" dirty="0" smtClean="0"/>
              <a:t> vs. </a:t>
            </a:r>
            <a:r>
              <a:rPr lang="es-ES" altLang="en-US" dirty="0" err="1" smtClean="0"/>
              <a:t>Contractionary</a:t>
            </a:r>
            <a:r>
              <a:rPr lang="es-ES" altLang="en-US" dirty="0" smtClean="0"/>
              <a:t> </a:t>
            </a:r>
            <a:r>
              <a:rPr lang="es-ES" altLang="en-US" dirty="0" err="1" smtClean="0"/>
              <a:t>policies</a:t>
            </a:r>
            <a:endParaRPr lang="es-ES" altLang="en-US" dirty="0"/>
          </a:p>
        </p:txBody>
      </p:sp>
      <p:sp>
        <p:nvSpPr>
          <p:cNvPr id="4" name="3 Marcador de número de diapositiva"/>
          <p:cNvSpPr>
            <a:spLocks noGrp="1"/>
          </p:cNvSpPr>
          <p:nvPr>
            <p:ph type="sldNum" sz="quarter" idx="12"/>
          </p:nvPr>
        </p:nvSpPr>
        <p:spPr/>
        <p:txBody>
          <a:bodyPr/>
          <a:lstStyle/>
          <a:p>
            <a:r>
              <a:rPr lang="en-US" altLang="en-US"/>
              <a:t>Pág.</a:t>
            </a:r>
            <a:fld id="{BFE2B6BD-93D7-4643-9B65-F8ADB88EB972}" type="slidenum">
              <a:rPr lang="en-US" altLang="en-US"/>
              <a:pPr/>
              <a:t>19</a:t>
            </a:fld>
            <a:endParaRPr lang="en-US" altLang="en-US"/>
          </a:p>
        </p:txBody>
      </p:sp>
      <p:sp>
        <p:nvSpPr>
          <p:cNvPr id="79875" name="Rectangle 3"/>
          <p:cNvSpPr>
            <a:spLocks noGrp="1" noChangeArrowheads="1"/>
          </p:cNvSpPr>
          <p:nvPr>
            <p:ph sz="quarter" idx="1"/>
          </p:nvPr>
        </p:nvSpPr>
        <p:spPr/>
        <p:txBody>
          <a:bodyPr>
            <a:normAutofit/>
          </a:bodyPr>
          <a:lstStyle/>
          <a:p>
            <a:pPr algn="just"/>
            <a:r>
              <a:rPr lang="es-ES" altLang="en-US" dirty="0" err="1" smtClean="0"/>
              <a:t>If</a:t>
            </a:r>
            <a:r>
              <a:rPr lang="es-ES" altLang="en-US" dirty="0" smtClean="0"/>
              <a:t> as a </a:t>
            </a:r>
            <a:r>
              <a:rPr lang="es-ES" altLang="en-US" dirty="0" err="1" smtClean="0"/>
              <a:t>result</a:t>
            </a:r>
            <a:r>
              <a:rPr lang="es-ES" altLang="en-US" dirty="0" smtClean="0"/>
              <a:t> of </a:t>
            </a:r>
            <a:r>
              <a:rPr lang="es-ES" altLang="en-US" dirty="0" err="1" smtClean="0"/>
              <a:t>any</a:t>
            </a:r>
            <a:r>
              <a:rPr lang="es-ES" altLang="en-US" dirty="0" smtClean="0"/>
              <a:t> </a:t>
            </a:r>
            <a:r>
              <a:rPr lang="es-ES" altLang="en-US" dirty="0" err="1" smtClean="0"/>
              <a:t>kind</a:t>
            </a:r>
            <a:r>
              <a:rPr lang="es-ES" altLang="en-US" dirty="0" smtClean="0"/>
              <a:t> of </a:t>
            </a:r>
            <a:r>
              <a:rPr lang="es-ES" altLang="en-US" dirty="0" err="1" smtClean="0"/>
              <a:t>policy</a:t>
            </a:r>
            <a:r>
              <a:rPr lang="es-ES" altLang="en-US" dirty="0" smtClean="0"/>
              <a:t> shock </a:t>
            </a:r>
            <a:r>
              <a:rPr lang="es-ES" altLang="en-US" dirty="0" err="1" smtClean="0"/>
              <a:t>income</a:t>
            </a:r>
            <a:r>
              <a:rPr lang="es-ES" altLang="en-US" dirty="0" smtClean="0"/>
              <a:t> </a:t>
            </a:r>
            <a:r>
              <a:rPr lang="es-ES" altLang="en-US" dirty="0" err="1" smtClean="0"/>
              <a:t>increases</a:t>
            </a:r>
            <a:r>
              <a:rPr lang="es-ES" altLang="en-US" dirty="0" smtClean="0"/>
              <a:t>, </a:t>
            </a:r>
            <a:r>
              <a:rPr lang="es-ES" altLang="en-US" dirty="0" err="1" smtClean="0"/>
              <a:t>this</a:t>
            </a:r>
            <a:r>
              <a:rPr lang="es-ES" altLang="en-US" dirty="0" smtClean="0"/>
              <a:t> </a:t>
            </a:r>
            <a:r>
              <a:rPr lang="es-ES" altLang="en-US" dirty="0" err="1" smtClean="0"/>
              <a:t>policy</a:t>
            </a:r>
            <a:r>
              <a:rPr lang="es-ES" altLang="en-US" dirty="0" smtClean="0"/>
              <a:t> </a:t>
            </a:r>
            <a:r>
              <a:rPr lang="es-ES" altLang="en-US" dirty="0" err="1" smtClean="0"/>
              <a:t>is</a:t>
            </a:r>
            <a:r>
              <a:rPr lang="es-ES" altLang="en-US" dirty="0" smtClean="0"/>
              <a:t> </a:t>
            </a:r>
            <a:r>
              <a:rPr lang="es-ES" altLang="en-US" dirty="0" err="1" smtClean="0"/>
              <a:t>expansionary</a:t>
            </a:r>
            <a:r>
              <a:rPr lang="es-ES" altLang="en-US" dirty="0" smtClean="0"/>
              <a:t>. </a:t>
            </a:r>
            <a:r>
              <a:rPr lang="es-ES" altLang="en-US" dirty="0" err="1" smtClean="0"/>
              <a:t>The</a:t>
            </a:r>
            <a:r>
              <a:rPr lang="es-ES" altLang="en-US" dirty="0" smtClean="0"/>
              <a:t> so-</a:t>
            </a:r>
            <a:r>
              <a:rPr lang="es-ES" altLang="en-US" dirty="0" err="1" smtClean="0"/>
              <a:t>called</a:t>
            </a:r>
            <a:r>
              <a:rPr lang="es-ES" altLang="en-US" dirty="0" smtClean="0"/>
              <a:t> </a:t>
            </a:r>
            <a:r>
              <a:rPr lang="es-ES" altLang="en-US" dirty="0" err="1" smtClean="0"/>
              <a:t>contractionary</a:t>
            </a:r>
            <a:r>
              <a:rPr lang="es-ES" altLang="en-US" dirty="0" smtClean="0"/>
              <a:t> </a:t>
            </a:r>
            <a:r>
              <a:rPr lang="es-ES" altLang="en-US" dirty="0" err="1" smtClean="0"/>
              <a:t>policies</a:t>
            </a:r>
            <a:r>
              <a:rPr lang="es-ES" altLang="en-US" dirty="0" smtClean="0"/>
              <a:t> lead </a:t>
            </a:r>
            <a:r>
              <a:rPr lang="es-ES" altLang="en-US" dirty="0" err="1" smtClean="0"/>
              <a:t>income</a:t>
            </a:r>
            <a:r>
              <a:rPr lang="es-ES" altLang="en-US" dirty="0" smtClean="0"/>
              <a:t> </a:t>
            </a:r>
            <a:r>
              <a:rPr lang="es-ES" altLang="en-US" dirty="0" err="1" smtClean="0"/>
              <a:t>decreases</a:t>
            </a:r>
            <a:r>
              <a:rPr lang="es-ES" altLang="en-US" dirty="0" smtClean="0"/>
              <a:t>.</a:t>
            </a:r>
          </a:p>
          <a:p>
            <a:pPr algn="just"/>
            <a:r>
              <a:rPr lang="es-ES" altLang="en-US" dirty="0" err="1" smtClean="0"/>
              <a:t>For</a:t>
            </a:r>
            <a:r>
              <a:rPr lang="es-ES" altLang="en-US" dirty="0" smtClean="0"/>
              <a:t> </a:t>
            </a:r>
            <a:r>
              <a:rPr lang="es-ES" altLang="en-US" dirty="0" err="1" smtClean="0"/>
              <a:t>instance</a:t>
            </a:r>
            <a:r>
              <a:rPr lang="es-ES" altLang="en-US" dirty="0" smtClean="0"/>
              <a:t>, </a:t>
            </a:r>
          </a:p>
          <a:p>
            <a:pPr lvl="1" algn="just"/>
            <a:r>
              <a:rPr lang="es-ES" altLang="en-US" dirty="0" err="1" smtClean="0"/>
              <a:t>Increase</a:t>
            </a:r>
            <a:r>
              <a:rPr lang="es-ES" altLang="en-US" dirty="0" smtClean="0"/>
              <a:t> in G  : Fiscal </a:t>
            </a:r>
            <a:r>
              <a:rPr lang="es-ES" altLang="en-US" dirty="0" err="1" smtClean="0"/>
              <a:t>policy</a:t>
            </a:r>
            <a:r>
              <a:rPr lang="es-ES" altLang="en-US" dirty="0" smtClean="0"/>
              <a:t> </a:t>
            </a:r>
            <a:r>
              <a:rPr lang="es-ES" altLang="en-US" dirty="0" err="1" smtClean="0"/>
              <a:t>expansionary</a:t>
            </a:r>
            <a:r>
              <a:rPr lang="es-ES" altLang="en-US" dirty="0" smtClean="0"/>
              <a:t> </a:t>
            </a:r>
          </a:p>
          <a:p>
            <a:pPr lvl="1" algn="just"/>
            <a:r>
              <a:rPr lang="es-ES" altLang="en-US" dirty="0" smtClean="0"/>
              <a:t>A </a:t>
            </a:r>
            <a:r>
              <a:rPr lang="es-ES" altLang="en-US" dirty="0" err="1" smtClean="0"/>
              <a:t>tax</a:t>
            </a:r>
            <a:r>
              <a:rPr lang="es-ES" altLang="en-US" dirty="0" smtClean="0"/>
              <a:t> </a:t>
            </a:r>
            <a:r>
              <a:rPr lang="es-ES" altLang="en-US" dirty="0" err="1" smtClean="0"/>
              <a:t>cut</a:t>
            </a:r>
            <a:r>
              <a:rPr lang="es-ES" altLang="en-US" dirty="0" smtClean="0"/>
              <a:t>: Fiscal </a:t>
            </a:r>
            <a:r>
              <a:rPr lang="es-ES" altLang="en-US" dirty="0" err="1" smtClean="0"/>
              <a:t>policy</a:t>
            </a:r>
            <a:r>
              <a:rPr lang="es-ES" altLang="en-US" dirty="0" smtClean="0"/>
              <a:t> </a:t>
            </a:r>
            <a:r>
              <a:rPr lang="es-ES" altLang="en-US" dirty="0" err="1" smtClean="0"/>
              <a:t>expansionary</a:t>
            </a:r>
            <a:r>
              <a:rPr lang="es-ES" altLang="en-US" dirty="0" smtClean="0"/>
              <a:t> </a:t>
            </a:r>
          </a:p>
          <a:p>
            <a:pPr lvl="1" algn="just"/>
            <a:r>
              <a:rPr lang="es-ES" altLang="en-US" dirty="0" err="1" smtClean="0"/>
              <a:t>Decrease</a:t>
            </a:r>
            <a:r>
              <a:rPr lang="es-ES" altLang="en-US" dirty="0" smtClean="0"/>
              <a:t> in TR: Fiscal </a:t>
            </a:r>
            <a:r>
              <a:rPr lang="es-ES" altLang="en-US" dirty="0" err="1" smtClean="0"/>
              <a:t>policy</a:t>
            </a:r>
            <a:r>
              <a:rPr lang="es-ES" altLang="en-US" dirty="0" smtClean="0"/>
              <a:t> </a:t>
            </a:r>
            <a:r>
              <a:rPr lang="es-ES" altLang="en-US" dirty="0" err="1" smtClean="0"/>
              <a:t>contractionary</a:t>
            </a:r>
            <a:r>
              <a:rPr lang="es-ES" altLang="en-US" dirty="0" smtClean="0"/>
              <a:t> </a:t>
            </a:r>
          </a:p>
          <a:p>
            <a:pPr lvl="1" algn="just"/>
            <a:r>
              <a:rPr lang="es-ES" altLang="en-US" dirty="0" smtClean="0"/>
              <a:t>A </a:t>
            </a:r>
            <a:r>
              <a:rPr lang="es-ES" altLang="en-US" dirty="0" err="1" smtClean="0"/>
              <a:t>cut</a:t>
            </a:r>
            <a:r>
              <a:rPr lang="es-ES" altLang="en-US" dirty="0" smtClean="0"/>
              <a:t> in </a:t>
            </a:r>
            <a:r>
              <a:rPr lang="es-ES" altLang="en-US" dirty="0" err="1" smtClean="0"/>
              <a:t>tariffs</a:t>
            </a:r>
            <a:r>
              <a:rPr lang="es-ES" altLang="en-US" dirty="0" smtClean="0"/>
              <a:t>: </a:t>
            </a:r>
            <a:r>
              <a:rPr lang="es-ES" altLang="en-US" dirty="0" err="1" smtClean="0"/>
              <a:t>Trade</a:t>
            </a:r>
            <a:r>
              <a:rPr lang="es-ES" altLang="en-US" dirty="0" smtClean="0"/>
              <a:t> </a:t>
            </a:r>
            <a:r>
              <a:rPr lang="es-ES" altLang="en-US" dirty="0" err="1" smtClean="0"/>
              <a:t>policy</a:t>
            </a:r>
            <a:r>
              <a:rPr lang="es-ES" altLang="en-US" dirty="0" smtClean="0"/>
              <a:t> </a:t>
            </a:r>
            <a:r>
              <a:rPr lang="es-ES" altLang="en-US" dirty="0" err="1" smtClean="0"/>
              <a:t>contractionary</a:t>
            </a:r>
            <a:endParaRPr lang="es-ES" altLang="en-US" dirty="0" smtClean="0"/>
          </a:p>
          <a:p>
            <a:pPr lvl="1" algn="just"/>
            <a:r>
              <a:rPr lang="es-ES" altLang="en-US" dirty="0" smtClean="0"/>
              <a:t>A </a:t>
            </a:r>
            <a:r>
              <a:rPr lang="es-ES" altLang="en-US" dirty="0" err="1" smtClean="0"/>
              <a:t>decreaase</a:t>
            </a:r>
            <a:r>
              <a:rPr lang="es-ES" altLang="en-US" dirty="0" smtClean="0"/>
              <a:t> in </a:t>
            </a:r>
            <a:r>
              <a:rPr lang="es-ES" altLang="en-US" dirty="0" err="1" smtClean="0"/>
              <a:t>the</a:t>
            </a:r>
            <a:r>
              <a:rPr lang="es-ES" altLang="en-US" dirty="0" smtClean="0"/>
              <a:t> marginal </a:t>
            </a:r>
            <a:r>
              <a:rPr lang="es-ES" altLang="en-US" dirty="0" err="1" smtClean="0"/>
              <a:t>propensity</a:t>
            </a:r>
            <a:r>
              <a:rPr lang="es-ES" altLang="en-US" dirty="0" smtClean="0"/>
              <a:t> </a:t>
            </a:r>
            <a:r>
              <a:rPr lang="es-ES" altLang="en-US" dirty="0" err="1" smtClean="0"/>
              <a:t>to</a:t>
            </a:r>
            <a:r>
              <a:rPr lang="es-ES" altLang="en-US" dirty="0" smtClean="0"/>
              <a:t> consume (NO </a:t>
            </a:r>
            <a:r>
              <a:rPr lang="es-ES" altLang="en-US" dirty="0" err="1" smtClean="0"/>
              <a:t>policy</a:t>
            </a:r>
            <a:r>
              <a:rPr lang="es-ES" altLang="en-US" dirty="0" smtClean="0"/>
              <a:t>)</a:t>
            </a:r>
          </a:p>
          <a:p>
            <a:endParaRPr lang="es-ES" altLang="en-US" dirty="0" smtClean="0"/>
          </a:p>
          <a:p>
            <a:endParaRPr lang="es-ES" alt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98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987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987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987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7987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7987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798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normAutofit/>
          </a:bodyPr>
          <a:lstStyle/>
          <a:p>
            <a:r>
              <a:rPr lang="es-ES" dirty="0" err="1" smtClean="0"/>
              <a:t>Measuring</a:t>
            </a:r>
            <a:r>
              <a:rPr lang="es-ES" dirty="0" smtClean="0"/>
              <a:t> </a:t>
            </a:r>
            <a:r>
              <a:rPr lang="es-ES" dirty="0" err="1" smtClean="0"/>
              <a:t>the</a:t>
            </a:r>
            <a:r>
              <a:rPr lang="es-ES" dirty="0" smtClean="0"/>
              <a:t> </a:t>
            </a:r>
            <a:r>
              <a:rPr lang="es-ES" dirty="0" err="1" smtClean="0"/>
              <a:t>macroeconomy</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2</a:t>
            </a:fld>
            <a:endParaRPr lang="en-US" altLang="en-US"/>
          </a:p>
        </p:txBody>
      </p:sp>
      <p:sp>
        <p:nvSpPr>
          <p:cNvPr id="5" name="Rectangle 1027"/>
          <p:cNvSpPr txBox="1">
            <a:spLocks noChangeArrowheads="1"/>
          </p:cNvSpPr>
          <p:nvPr/>
        </p:nvSpPr>
        <p:spPr>
          <a:xfrm>
            <a:off x="728519" y="1114938"/>
            <a:ext cx="7772400" cy="5199597"/>
          </a:xfrm>
          <a:prstGeom prst="rect">
            <a:avLst/>
          </a:prstGeom>
        </p:spPr>
        <p:txBody>
          <a:bodyPr>
            <a:normAutofit fontScale="77500" lnSpcReduction="20000"/>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GNPpm</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a:t>
            </a:r>
            <a:r>
              <a:rPr lang="es-ES_tradnl" sz="2800" baseline="0" dirty="0" smtClean="0">
                <a:latin typeface="+mn-lt"/>
              </a:rPr>
              <a:t>GDP</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factor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incomes</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from</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abroad</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factor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incomes</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of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foreigners</a:t>
            </a:r>
            <a:endParaRPr kumimoji="0" lang="es-ES_tradnl" sz="28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NetNPpm</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GNPpm</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a:t>
            </a:r>
            <a:r>
              <a:rPr lang="es-ES_tradnl" sz="2800" baseline="0" dirty="0" err="1" smtClean="0">
                <a:latin typeface="+mn-lt"/>
              </a:rPr>
              <a:t>Depreciation</a:t>
            </a:r>
            <a:endParaRPr kumimoji="0" lang="es-ES_tradnl" sz="28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NNP at factor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costs</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Net </a:t>
            </a:r>
            <a:r>
              <a:rPr lang="es-ES_tradnl" sz="2800" baseline="0" dirty="0" err="1" smtClean="0">
                <a:latin typeface="+mn-lt"/>
              </a:rPr>
              <a:t>National</a:t>
            </a:r>
            <a:r>
              <a:rPr lang="es-ES_tradnl" sz="2800" baseline="0" dirty="0" smtClean="0">
                <a:latin typeface="+mn-lt"/>
              </a:rPr>
              <a:t> </a:t>
            </a:r>
            <a:r>
              <a:rPr lang="es-ES_tradnl" sz="2800" baseline="0" dirty="0" err="1" smtClean="0">
                <a:latin typeface="+mn-lt"/>
              </a:rPr>
              <a:t>Product</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Net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indirect</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taxes</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Subsidies  (NNP=net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national</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product</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factor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costs</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a:t>
            </a: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NI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National</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Income</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NNPcf</a:t>
            </a:r>
            <a:endParaRPr kumimoji="0" lang="es-ES_tradnl" sz="28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Personal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Dispousable</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Income</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(PDI =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Family</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income</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NI –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Direct</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taxes</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Transfers</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Profits</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Undistributed</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profits</a:t>
            </a:r>
            <a:endParaRPr kumimoji="0" lang="es-ES_tradnl" sz="2800" b="0" i="0" u="none" strike="noStrike" kern="1200" cap="none" spc="0" normalizeH="0" baseline="0" noProof="0" dirty="0" smtClean="0">
              <a:ln>
                <a:noFill/>
              </a:ln>
              <a:solidFill>
                <a:schemeClr val="tx1"/>
              </a:solidFill>
              <a:effectLst/>
              <a:uLnTx/>
              <a:uFillTx/>
              <a:latin typeface="+mn-lt"/>
              <a:ea typeface="+mn-ea"/>
              <a:cs typeface="+mn-cs"/>
            </a:endParaRPr>
          </a:p>
          <a:p>
            <a:pPr marL="274320" lvl="0" indent="-274320" algn="l" eaLnBrk="1" fontAlgn="auto" hangingPunct="1">
              <a:spcBef>
                <a:spcPts val="580"/>
              </a:spcBef>
              <a:spcAft>
                <a:spcPts val="0"/>
              </a:spcAft>
              <a:buClr>
                <a:schemeClr val="accent1"/>
              </a:buClr>
              <a:buSzPct val="85000"/>
              <a:buFont typeface="Wingdings 2"/>
              <a:buChar char=""/>
              <a:defRPr/>
            </a:pPr>
            <a:r>
              <a:rPr lang="es-ES_tradnl" sz="2800" baseline="0" dirty="0" smtClean="0">
                <a:latin typeface="Perpetua"/>
              </a:rPr>
              <a:t>Personal </a:t>
            </a:r>
            <a:r>
              <a:rPr lang="es-ES_tradnl" sz="2800" baseline="0" dirty="0" err="1" smtClean="0">
                <a:latin typeface="Perpetua"/>
              </a:rPr>
              <a:t>Disposable</a:t>
            </a:r>
            <a:r>
              <a:rPr lang="es-ES_tradnl" sz="2800" baseline="0" dirty="0" smtClean="0">
                <a:latin typeface="Perpetua"/>
              </a:rPr>
              <a:t> </a:t>
            </a:r>
            <a:r>
              <a:rPr lang="es-ES_tradnl" sz="2800" baseline="0" dirty="0" err="1" smtClean="0">
                <a:latin typeface="Perpetua"/>
              </a:rPr>
              <a:t>Income</a:t>
            </a:r>
            <a:r>
              <a:rPr lang="es-ES_tradnl" sz="2800" baseline="0" dirty="0" smtClean="0">
                <a:latin typeface="Perpetua"/>
              </a:rPr>
              <a:t> (PDI = </a:t>
            </a:r>
            <a:r>
              <a:rPr lang="es-ES_tradnl" sz="2800" baseline="0" dirty="0" err="1" smtClean="0">
                <a:latin typeface="Perpetua"/>
              </a:rPr>
              <a:t>Family</a:t>
            </a:r>
            <a:r>
              <a:rPr lang="es-ES_tradnl" sz="2800" baseline="0" dirty="0" smtClean="0">
                <a:latin typeface="Perpetua"/>
              </a:rPr>
              <a:t> </a:t>
            </a:r>
            <a:r>
              <a:rPr lang="es-ES_tradnl" sz="2800" baseline="0" dirty="0" err="1" smtClean="0">
                <a:latin typeface="Perpetua"/>
              </a:rPr>
              <a:t>income</a:t>
            </a:r>
            <a:r>
              <a:rPr lang="es-ES_tradnl" sz="2800" baseline="0" dirty="0" smtClean="0">
                <a:latin typeface="Perpetua"/>
              </a:rPr>
              <a:t> )= </a:t>
            </a:r>
            <a:r>
              <a:rPr lang="es-ES_tradnl" sz="2800" baseline="0" dirty="0" err="1" smtClean="0">
                <a:latin typeface="Perpetua"/>
              </a:rPr>
              <a:t>Consumption</a:t>
            </a:r>
            <a:r>
              <a:rPr lang="es-ES_tradnl" sz="2800" baseline="0" dirty="0" smtClean="0">
                <a:latin typeface="Perpetua"/>
              </a:rPr>
              <a:t> </a:t>
            </a:r>
            <a:r>
              <a:rPr lang="es-ES_tradnl" sz="2800" baseline="0" dirty="0" err="1" smtClean="0">
                <a:latin typeface="Perpetua"/>
              </a:rPr>
              <a:t>Spending</a:t>
            </a:r>
            <a:r>
              <a:rPr lang="es-ES_tradnl" sz="2800" baseline="0" dirty="0" smtClean="0">
                <a:latin typeface="Perpetua"/>
              </a:rPr>
              <a:t> </a:t>
            </a:r>
            <a:r>
              <a:rPr kumimoji="0" lang="es-ES_tradnl" sz="2800" b="0" i="0" u="none" strike="noStrike" kern="1200" cap="none" spc="0" normalizeH="0" baseline="0" noProof="0" dirty="0" smtClean="0">
                <a:ln>
                  <a:noFill/>
                </a:ln>
                <a:solidFill>
                  <a:schemeClr val="tx1"/>
                </a:solidFill>
                <a:effectLst/>
                <a:uLnTx/>
                <a:uFillTx/>
                <a:latin typeface="+mn-lt"/>
                <a:ea typeface="+mn-ea"/>
                <a:cs typeface="+mn-cs"/>
              </a:rPr>
              <a:t>+ </a:t>
            </a:r>
            <a:r>
              <a:rPr kumimoji="0" lang="es-ES_tradnl" sz="2800" b="0" i="0" u="none" strike="noStrike" kern="1200" cap="none" spc="0" normalizeH="0" baseline="0" noProof="0" dirty="0" err="1" smtClean="0">
                <a:ln>
                  <a:noFill/>
                </a:ln>
                <a:solidFill>
                  <a:schemeClr val="tx1"/>
                </a:solidFill>
                <a:effectLst/>
                <a:uLnTx/>
                <a:uFillTx/>
                <a:latin typeface="+mn-lt"/>
                <a:ea typeface="+mn-ea"/>
                <a:cs typeface="+mn-cs"/>
              </a:rPr>
              <a:t>Savings</a:t>
            </a:r>
            <a:endParaRPr kumimoji="0" lang="es-ES_tradnl" sz="28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lang="es-ES_tradnl" sz="2800" baseline="0" dirty="0" err="1" smtClean="0">
                <a:latin typeface="+mn-lt"/>
              </a:rPr>
              <a:t>Consumer</a:t>
            </a:r>
            <a:r>
              <a:rPr lang="es-ES_tradnl" sz="2800" baseline="0" dirty="0" smtClean="0">
                <a:latin typeface="+mn-lt"/>
              </a:rPr>
              <a:t> </a:t>
            </a:r>
            <a:r>
              <a:rPr lang="es-ES_tradnl" sz="2800" baseline="0" dirty="0" err="1" smtClean="0">
                <a:latin typeface="+mn-lt"/>
              </a:rPr>
              <a:t>price</a:t>
            </a:r>
            <a:r>
              <a:rPr lang="es-ES_tradnl" sz="2800" baseline="0" dirty="0" smtClean="0">
                <a:latin typeface="+mn-lt"/>
              </a:rPr>
              <a:t> </a:t>
            </a:r>
            <a:r>
              <a:rPr lang="es-ES_tradnl" sz="2800" baseline="0" dirty="0" err="1" smtClean="0">
                <a:latin typeface="+mn-lt"/>
              </a:rPr>
              <a:t>index</a:t>
            </a:r>
            <a:r>
              <a:rPr lang="es-ES_tradnl" sz="2800" baseline="0" dirty="0" smtClean="0">
                <a:latin typeface="+mn-lt"/>
              </a:rPr>
              <a:t>: </a:t>
            </a:r>
            <a:r>
              <a:rPr lang="es-ES_tradnl" sz="2800" baseline="0" dirty="0" err="1" smtClean="0">
                <a:latin typeface="+mn-lt"/>
              </a:rPr>
              <a:t>the</a:t>
            </a:r>
            <a:r>
              <a:rPr lang="es-ES_tradnl" sz="2800" baseline="0" dirty="0" smtClean="0">
                <a:latin typeface="+mn-lt"/>
              </a:rPr>
              <a:t> CPI </a:t>
            </a:r>
            <a:r>
              <a:rPr lang="es-ES_tradnl" sz="2800" baseline="0" dirty="0" err="1" smtClean="0">
                <a:latin typeface="+mn-lt"/>
              </a:rPr>
              <a:t>measures</a:t>
            </a:r>
            <a:r>
              <a:rPr lang="es-ES_tradnl" sz="2800" baseline="0" dirty="0" smtClean="0">
                <a:latin typeface="+mn-lt"/>
              </a:rPr>
              <a:t> </a:t>
            </a:r>
            <a:r>
              <a:rPr lang="es-ES_tradnl" sz="2800" baseline="0" dirty="0" err="1" smtClean="0">
                <a:latin typeface="+mn-lt"/>
              </a:rPr>
              <a:t>the</a:t>
            </a:r>
            <a:r>
              <a:rPr lang="es-ES_tradnl" sz="2800" baseline="0" dirty="0" smtClean="0">
                <a:latin typeface="+mn-lt"/>
              </a:rPr>
              <a:t> </a:t>
            </a:r>
            <a:r>
              <a:rPr lang="es-ES_tradnl" sz="2800" baseline="0" dirty="0" err="1" smtClean="0">
                <a:latin typeface="+mn-lt"/>
              </a:rPr>
              <a:t>price</a:t>
            </a:r>
            <a:r>
              <a:rPr lang="es-ES_tradnl" sz="2800" baseline="0" dirty="0" smtClean="0">
                <a:latin typeface="+mn-lt"/>
              </a:rPr>
              <a:t> </a:t>
            </a:r>
            <a:r>
              <a:rPr lang="es-ES_tradnl" sz="2800" baseline="0" dirty="0" err="1" smtClean="0">
                <a:latin typeface="+mn-lt"/>
              </a:rPr>
              <a:t>increase</a:t>
            </a:r>
            <a:r>
              <a:rPr lang="es-ES_tradnl" sz="2800" baseline="0" dirty="0" smtClean="0">
                <a:latin typeface="+mn-lt"/>
              </a:rPr>
              <a:t> of a </a:t>
            </a:r>
            <a:r>
              <a:rPr lang="es-ES_tradnl" sz="2800" baseline="0" dirty="0" err="1" smtClean="0">
                <a:latin typeface="+mn-lt"/>
              </a:rPr>
              <a:t>merket</a:t>
            </a:r>
            <a:r>
              <a:rPr lang="es-ES_tradnl" sz="2800" baseline="0" dirty="0" smtClean="0">
                <a:latin typeface="+mn-lt"/>
              </a:rPr>
              <a:t> </a:t>
            </a:r>
            <a:r>
              <a:rPr lang="es-ES_tradnl" sz="2800" baseline="0" dirty="0" err="1" smtClean="0">
                <a:latin typeface="+mn-lt"/>
              </a:rPr>
              <a:t>basket</a:t>
            </a:r>
            <a:r>
              <a:rPr lang="es-ES_tradnl" sz="2800" baseline="0" dirty="0" smtClean="0">
                <a:latin typeface="+mn-lt"/>
              </a:rPr>
              <a:t> </a:t>
            </a:r>
            <a:r>
              <a:rPr lang="es-ES_tradnl" sz="2800" baseline="0" dirty="0" err="1" smtClean="0">
                <a:latin typeface="+mn-lt"/>
              </a:rPr>
              <a:t>fo</a:t>
            </a:r>
            <a:r>
              <a:rPr lang="es-ES_tradnl" sz="2800" baseline="0" dirty="0" smtClean="0">
                <a:latin typeface="+mn-lt"/>
              </a:rPr>
              <a:t> </a:t>
            </a:r>
            <a:r>
              <a:rPr lang="es-ES_tradnl" sz="2800" baseline="0" dirty="0" err="1" smtClean="0">
                <a:latin typeface="+mn-lt"/>
              </a:rPr>
              <a:t>goods</a:t>
            </a:r>
            <a:r>
              <a:rPr lang="es-ES_tradnl" sz="2800" baseline="0" dirty="0" smtClean="0">
                <a:latin typeface="+mn-lt"/>
              </a:rPr>
              <a:t> </a:t>
            </a:r>
            <a:r>
              <a:rPr lang="es-ES_tradnl" sz="2800" baseline="0" dirty="0" err="1" smtClean="0">
                <a:latin typeface="+mn-lt"/>
              </a:rPr>
              <a:t>representative</a:t>
            </a:r>
            <a:r>
              <a:rPr lang="es-ES_tradnl" sz="2800" baseline="0" dirty="0" smtClean="0">
                <a:latin typeface="+mn-lt"/>
              </a:rPr>
              <a:t> of </a:t>
            </a:r>
            <a:r>
              <a:rPr lang="es-ES_tradnl" sz="2800" baseline="0" dirty="0" err="1" smtClean="0">
                <a:latin typeface="+mn-lt"/>
              </a:rPr>
              <a:t>the</a:t>
            </a:r>
            <a:r>
              <a:rPr lang="es-ES_tradnl" sz="2800" baseline="0" dirty="0" smtClean="0">
                <a:latin typeface="+mn-lt"/>
              </a:rPr>
              <a:t> </a:t>
            </a:r>
            <a:r>
              <a:rPr lang="es-ES_tradnl" sz="2800" baseline="0" dirty="0" err="1" smtClean="0">
                <a:latin typeface="+mn-lt"/>
              </a:rPr>
              <a:t>purchases</a:t>
            </a:r>
            <a:r>
              <a:rPr lang="es-ES_tradnl" sz="2800" baseline="0" dirty="0" smtClean="0">
                <a:latin typeface="+mn-lt"/>
              </a:rPr>
              <a:t> of a </a:t>
            </a:r>
            <a:r>
              <a:rPr lang="es-ES_tradnl" sz="2800" baseline="0" dirty="0" err="1" smtClean="0">
                <a:latin typeface="+mn-lt"/>
              </a:rPr>
              <a:t>typical</a:t>
            </a:r>
            <a:r>
              <a:rPr lang="es-ES_tradnl" sz="2800" baseline="0" dirty="0" smtClean="0">
                <a:latin typeface="+mn-lt"/>
              </a:rPr>
              <a:t> </a:t>
            </a:r>
            <a:r>
              <a:rPr lang="es-ES_tradnl" sz="2800" baseline="0" dirty="0" err="1" smtClean="0">
                <a:latin typeface="+mn-lt"/>
              </a:rPr>
              <a:t>household</a:t>
            </a:r>
            <a:endParaRPr lang="es-ES_tradnl" sz="2800" baseline="0" dirty="0" smtClean="0">
              <a:latin typeface="+mn-lt"/>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lang="es-ES_tradnl" sz="2800" baseline="0" dirty="0" err="1" smtClean="0">
                <a:latin typeface="+mn-lt"/>
              </a:rPr>
              <a:t>The</a:t>
            </a:r>
            <a:r>
              <a:rPr lang="es-ES_tradnl" sz="2800" baseline="0" dirty="0" smtClean="0">
                <a:latin typeface="+mn-lt"/>
              </a:rPr>
              <a:t> </a:t>
            </a:r>
            <a:r>
              <a:rPr lang="es-ES_tradnl" sz="2800" baseline="0" dirty="0" err="1" smtClean="0">
                <a:latin typeface="+mn-lt"/>
              </a:rPr>
              <a:t>Unemployment</a:t>
            </a:r>
            <a:r>
              <a:rPr lang="es-ES_tradnl" sz="2800" baseline="0" dirty="0" smtClean="0">
                <a:latin typeface="+mn-lt"/>
              </a:rPr>
              <a:t> </a:t>
            </a:r>
            <a:r>
              <a:rPr lang="es-ES_tradnl" sz="2800" baseline="0" dirty="0" err="1" smtClean="0">
                <a:latin typeface="+mn-lt"/>
              </a:rPr>
              <a:t>rate</a:t>
            </a:r>
            <a:r>
              <a:rPr lang="es-ES_tradnl" sz="2800" baseline="0" dirty="0" smtClean="0">
                <a:latin typeface="+mn-lt"/>
              </a:rPr>
              <a:t>: </a:t>
            </a:r>
            <a:r>
              <a:rPr lang="es-ES_tradnl" sz="2800" baseline="0" dirty="0" err="1" smtClean="0">
                <a:latin typeface="+mn-lt"/>
              </a:rPr>
              <a:t>The</a:t>
            </a:r>
            <a:r>
              <a:rPr lang="es-ES_tradnl" sz="2800" baseline="0" dirty="0" smtClean="0">
                <a:latin typeface="+mn-lt"/>
              </a:rPr>
              <a:t> </a:t>
            </a:r>
            <a:r>
              <a:rPr lang="es-ES_tradnl" sz="2800" baseline="0" dirty="0" err="1" smtClean="0">
                <a:latin typeface="+mn-lt"/>
              </a:rPr>
              <a:t>unemployed</a:t>
            </a:r>
            <a:r>
              <a:rPr lang="es-ES_tradnl" sz="2800" baseline="0" dirty="0" smtClean="0">
                <a:latin typeface="+mn-lt"/>
              </a:rPr>
              <a:t> are </a:t>
            </a:r>
            <a:r>
              <a:rPr lang="es-ES_tradnl" sz="2800" baseline="0" dirty="0" err="1" smtClean="0">
                <a:latin typeface="+mn-lt"/>
              </a:rPr>
              <a:t>people</a:t>
            </a:r>
            <a:r>
              <a:rPr lang="es-ES_tradnl" sz="2800" baseline="0" dirty="0" smtClean="0">
                <a:latin typeface="+mn-lt"/>
              </a:rPr>
              <a:t> </a:t>
            </a:r>
            <a:r>
              <a:rPr lang="es-ES_tradnl" sz="2800" baseline="0" dirty="0" err="1" smtClean="0">
                <a:latin typeface="+mn-lt"/>
              </a:rPr>
              <a:t>who</a:t>
            </a:r>
            <a:r>
              <a:rPr lang="es-ES_tradnl" sz="2800" baseline="0" dirty="0" smtClean="0">
                <a:latin typeface="+mn-lt"/>
              </a:rPr>
              <a:t> </a:t>
            </a:r>
            <a:r>
              <a:rPr lang="es-ES_tradnl" sz="2800" baseline="0" dirty="0" err="1" smtClean="0">
                <a:latin typeface="+mn-lt"/>
              </a:rPr>
              <a:t>want</a:t>
            </a:r>
            <a:r>
              <a:rPr lang="es-ES_tradnl" sz="2800" baseline="0" dirty="0" smtClean="0">
                <a:latin typeface="+mn-lt"/>
              </a:rPr>
              <a:t> </a:t>
            </a:r>
            <a:r>
              <a:rPr lang="es-ES_tradnl" sz="2800" baseline="0" dirty="0" err="1" smtClean="0">
                <a:latin typeface="+mn-lt"/>
              </a:rPr>
              <a:t>to</a:t>
            </a:r>
            <a:r>
              <a:rPr lang="es-ES_tradnl" sz="2800" baseline="0" dirty="0" smtClean="0">
                <a:latin typeface="+mn-lt"/>
              </a:rPr>
              <a:t> </a:t>
            </a:r>
            <a:r>
              <a:rPr lang="es-ES_tradnl" sz="2800" baseline="0" dirty="0" err="1" smtClean="0">
                <a:latin typeface="+mn-lt"/>
              </a:rPr>
              <a:t>work</a:t>
            </a:r>
            <a:r>
              <a:rPr lang="es-ES_tradnl" sz="2800" baseline="0" dirty="0" smtClean="0">
                <a:latin typeface="+mn-lt"/>
              </a:rPr>
              <a:t> and are </a:t>
            </a:r>
            <a:r>
              <a:rPr lang="es-ES_tradnl" sz="2800" baseline="0" dirty="0" err="1" smtClean="0">
                <a:latin typeface="+mn-lt"/>
              </a:rPr>
              <a:t>actively</a:t>
            </a:r>
            <a:r>
              <a:rPr lang="es-ES_tradnl" sz="2800" baseline="0" dirty="0" smtClean="0">
                <a:latin typeface="+mn-lt"/>
              </a:rPr>
              <a:t> </a:t>
            </a:r>
            <a:r>
              <a:rPr lang="es-ES_tradnl" sz="2800" baseline="0" dirty="0" err="1" smtClean="0">
                <a:latin typeface="+mn-lt"/>
              </a:rPr>
              <a:t>looking</a:t>
            </a:r>
            <a:r>
              <a:rPr lang="es-ES_tradnl" sz="2800" baseline="0" dirty="0" smtClean="0">
                <a:latin typeface="+mn-lt"/>
              </a:rPr>
              <a:t> </a:t>
            </a:r>
            <a:r>
              <a:rPr lang="es-ES_tradnl" sz="2800" baseline="0" dirty="0" err="1" smtClean="0">
                <a:latin typeface="+mn-lt"/>
              </a:rPr>
              <a:t>for</a:t>
            </a:r>
            <a:r>
              <a:rPr lang="es-ES_tradnl" sz="2800" baseline="0" dirty="0" smtClean="0">
                <a:latin typeface="+mn-lt"/>
              </a:rPr>
              <a:t> </a:t>
            </a:r>
            <a:r>
              <a:rPr lang="es-ES_tradnl" sz="2800" baseline="0" dirty="0" err="1" smtClean="0">
                <a:latin typeface="+mn-lt"/>
              </a:rPr>
              <a:t>jobs</a:t>
            </a:r>
            <a:r>
              <a:rPr lang="es-ES_tradnl" sz="2800" baseline="0" dirty="0" smtClean="0">
                <a:latin typeface="+mn-lt"/>
              </a:rPr>
              <a:t> </a:t>
            </a:r>
            <a:r>
              <a:rPr lang="es-ES_tradnl" sz="2800" baseline="0" dirty="0" err="1" smtClean="0">
                <a:latin typeface="+mn-lt"/>
              </a:rPr>
              <a:t>but</a:t>
            </a:r>
            <a:r>
              <a:rPr lang="es-ES_tradnl" sz="2800" baseline="0" dirty="0" smtClean="0">
                <a:latin typeface="+mn-lt"/>
              </a:rPr>
              <a:t> </a:t>
            </a:r>
            <a:r>
              <a:rPr lang="es-ES_tradnl" sz="2800" baseline="0" dirty="0" err="1" smtClean="0">
                <a:latin typeface="+mn-lt"/>
              </a:rPr>
              <a:t>have</a:t>
            </a:r>
            <a:r>
              <a:rPr lang="es-ES_tradnl" sz="2800" baseline="0" dirty="0" smtClean="0">
                <a:latin typeface="+mn-lt"/>
              </a:rPr>
              <a:t> </a:t>
            </a:r>
            <a:r>
              <a:rPr lang="es-ES_tradnl" sz="2800" baseline="0" dirty="0" err="1" smtClean="0">
                <a:latin typeface="+mn-lt"/>
              </a:rPr>
              <a:t>not</a:t>
            </a:r>
            <a:r>
              <a:rPr lang="es-ES_tradnl" sz="2800" baseline="0" dirty="0" smtClean="0">
                <a:latin typeface="+mn-lt"/>
              </a:rPr>
              <a:t> </a:t>
            </a:r>
            <a:r>
              <a:rPr lang="es-ES_tradnl" sz="2800" baseline="0" dirty="0" err="1" smtClean="0">
                <a:latin typeface="+mn-lt"/>
              </a:rPr>
              <a:t>yet</a:t>
            </a:r>
            <a:r>
              <a:rPr lang="es-ES_tradnl" sz="2800" baseline="0" dirty="0" smtClean="0">
                <a:latin typeface="+mn-lt"/>
              </a:rPr>
              <a:t> </a:t>
            </a:r>
            <a:r>
              <a:rPr lang="es-ES_tradnl" sz="2800" baseline="0" dirty="0" err="1" smtClean="0">
                <a:latin typeface="+mn-lt"/>
              </a:rPr>
              <a:t>found</a:t>
            </a:r>
            <a:r>
              <a:rPr lang="es-ES_tradnl" sz="2800" baseline="0" dirty="0" smtClean="0">
                <a:latin typeface="+mn-lt"/>
              </a:rPr>
              <a:t> </a:t>
            </a:r>
            <a:r>
              <a:rPr lang="es-ES_tradnl" sz="2800" baseline="0" dirty="0" err="1" smtClean="0">
                <a:latin typeface="+mn-lt"/>
              </a:rPr>
              <a:t>one</a:t>
            </a:r>
            <a:r>
              <a:rPr lang="es-ES_tradnl" sz="2800" baseline="0" dirty="0" smtClean="0">
                <a:latin typeface="+mn-lt"/>
              </a:rPr>
              <a:t>. </a:t>
            </a:r>
            <a:r>
              <a:rPr lang="es-ES_tradnl" sz="2800" baseline="0" dirty="0" err="1" smtClean="0">
                <a:latin typeface="+mn-lt"/>
              </a:rPr>
              <a:t>The</a:t>
            </a:r>
            <a:r>
              <a:rPr lang="es-ES_tradnl" sz="2800" baseline="0" dirty="0" smtClean="0">
                <a:latin typeface="+mn-lt"/>
              </a:rPr>
              <a:t> </a:t>
            </a:r>
            <a:r>
              <a:rPr lang="es-ES_tradnl" sz="2800" baseline="0" dirty="0" err="1" smtClean="0">
                <a:latin typeface="+mn-lt"/>
              </a:rPr>
              <a:t>unemployment</a:t>
            </a:r>
            <a:r>
              <a:rPr lang="es-ES_tradnl" sz="2800" baseline="0" dirty="0" smtClean="0">
                <a:latin typeface="+mn-lt"/>
              </a:rPr>
              <a:t> </a:t>
            </a:r>
            <a:r>
              <a:rPr lang="es-ES_tradnl" sz="2800" baseline="0" dirty="0" err="1" smtClean="0">
                <a:latin typeface="+mn-lt"/>
              </a:rPr>
              <a:t>rate</a:t>
            </a:r>
            <a:r>
              <a:rPr lang="es-ES_tradnl" sz="2800" baseline="0" dirty="0" smtClean="0">
                <a:latin typeface="+mn-lt"/>
              </a:rPr>
              <a:t> </a:t>
            </a:r>
            <a:r>
              <a:rPr lang="es-ES_tradnl" sz="2800" baseline="0" dirty="0" err="1" smtClean="0">
                <a:latin typeface="+mn-lt"/>
              </a:rPr>
              <a:t>is</a:t>
            </a:r>
            <a:r>
              <a:rPr lang="es-ES_tradnl" sz="2800" baseline="0" dirty="0" smtClean="0">
                <a:latin typeface="+mn-lt"/>
              </a:rPr>
              <a:t> </a:t>
            </a:r>
            <a:r>
              <a:rPr lang="es-ES_tradnl" sz="2800" baseline="0" dirty="0" err="1" smtClean="0">
                <a:latin typeface="+mn-lt"/>
              </a:rPr>
              <a:t>equal</a:t>
            </a:r>
            <a:r>
              <a:rPr lang="es-ES_tradnl" sz="2800" baseline="0" dirty="0" smtClean="0">
                <a:latin typeface="+mn-lt"/>
              </a:rPr>
              <a:t> </a:t>
            </a:r>
            <a:r>
              <a:rPr lang="es-ES_tradnl" sz="2800" baseline="0" dirty="0" err="1" smtClean="0">
                <a:latin typeface="+mn-lt"/>
              </a:rPr>
              <a:t>to</a:t>
            </a:r>
            <a:r>
              <a:rPr lang="es-ES_tradnl" sz="2800" baseline="0" dirty="0" smtClean="0">
                <a:latin typeface="+mn-lt"/>
              </a:rPr>
              <a:t> </a:t>
            </a:r>
            <a:r>
              <a:rPr lang="es-ES_tradnl" sz="2800" baseline="0" dirty="0" err="1" smtClean="0">
                <a:latin typeface="+mn-lt"/>
              </a:rPr>
              <a:t>the</a:t>
            </a:r>
            <a:r>
              <a:rPr lang="es-ES_tradnl" sz="2800" baseline="0" dirty="0" smtClean="0">
                <a:latin typeface="+mn-lt"/>
              </a:rPr>
              <a:t> </a:t>
            </a:r>
            <a:r>
              <a:rPr lang="es-ES_tradnl" sz="2800" baseline="0" dirty="0" err="1" smtClean="0">
                <a:latin typeface="+mn-lt"/>
              </a:rPr>
              <a:t>number</a:t>
            </a:r>
            <a:r>
              <a:rPr lang="es-ES_tradnl" sz="2800" baseline="0" dirty="0" smtClean="0">
                <a:latin typeface="+mn-lt"/>
              </a:rPr>
              <a:t> of </a:t>
            </a:r>
            <a:r>
              <a:rPr lang="es-ES_tradnl" sz="2800" baseline="0" dirty="0" err="1" smtClean="0">
                <a:latin typeface="+mn-lt"/>
              </a:rPr>
              <a:t>unemployed</a:t>
            </a:r>
            <a:r>
              <a:rPr lang="es-ES_tradnl" sz="2800" baseline="0" dirty="0" smtClean="0">
                <a:latin typeface="+mn-lt"/>
              </a:rPr>
              <a:t> </a:t>
            </a:r>
            <a:r>
              <a:rPr lang="es-ES_tradnl" sz="2800" baseline="0" dirty="0" err="1" smtClean="0">
                <a:latin typeface="+mn-lt"/>
              </a:rPr>
              <a:t>people</a:t>
            </a:r>
            <a:r>
              <a:rPr lang="es-ES_tradnl" sz="2800" baseline="0" dirty="0" smtClean="0">
                <a:latin typeface="+mn-lt"/>
              </a:rPr>
              <a:t> </a:t>
            </a:r>
            <a:r>
              <a:rPr lang="es-ES_tradnl" sz="2800" baseline="0" dirty="0" err="1" smtClean="0">
                <a:latin typeface="+mn-lt"/>
              </a:rPr>
              <a:t>divided</a:t>
            </a:r>
            <a:r>
              <a:rPr lang="es-ES_tradnl" sz="2800" baseline="0" dirty="0" smtClean="0">
                <a:latin typeface="+mn-lt"/>
              </a:rPr>
              <a:t> </a:t>
            </a:r>
            <a:r>
              <a:rPr lang="es-ES_tradnl" sz="2800" baseline="0" dirty="0" err="1" smtClean="0">
                <a:latin typeface="+mn-lt"/>
              </a:rPr>
              <a:t>by</a:t>
            </a:r>
            <a:r>
              <a:rPr lang="es-ES_tradnl" sz="2800" baseline="0" dirty="0" smtClean="0">
                <a:latin typeface="+mn-lt"/>
              </a:rPr>
              <a:t> </a:t>
            </a:r>
            <a:r>
              <a:rPr lang="es-ES_tradnl" sz="2800" baseline="0" dirty="0" err="1" smtClean="0">
                <a:latin typeface="+mn-lt"/>
              </a:rPr>
              <a:t>the</a:t>
            </a:r>
            <a:r>
              <a:rPr lang="es-ES_tradnl" sz="2800" baseline="0" dirty="0" smtClean="0">
                <a:latin typeface="+mn-lt"/>
              </a:rPr>
              <a:t> total labor </a:t>
            </a:r>
            <a:r>
              <a:rPr lang="es-ES_tradnl" sz="2800" baseline="0" dirty="0" err="1" smtClean="0">
                <a:latin typeface="+mn-lt"/>
              </a:rPr>
              <a:t>force</a:t>
            </a:r>
            <a:r>
              <a:rPr lang="es-ES_tradnl" sz="2800" baseline="0" dirty="0" smtClean="0">
                <a:latin typeface="+mn-lt"/>
              </a:rPr>
              <a:t>.</a:t>
            </a:r>
            <a:endParaRPr kumimoji="0" lang="es-ES_tradnl"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285750" y="217488"/>
            <a:ext cx="8553450" cy="1143000"/>
          </a:xfrm>
        </p:spPr>
        <p:txBody>
          <a:bodyPr>
            <a:normAutofit/>
          </a:bodyPr>
          <a:lstStyle/>
          <a:p>
            <a:r>
              <a:rPr lang="es-ES" altLang="en-US" sz="3600" dirty="0" err="1" smtClean="0"/>
              <a:t>The</a:t>
            </a:r>
            <a:r>
              <a:rPr lang="es-ES" altLang="en-US" sz="3600" dirty="0" smtClean="0"/>
              <a:t> </a:t>
            </a:r>
            <a:r>
              <a:rPr lang="es-ES" altLang="en-US" sz="3600" dirty="0" err="1" smtClean="0"/>
              <a:t>model</a:t>
            </a:r>
            <a:endParaRPr lang="en-US" altLang="en-US" sz="3600" dirty="0"/>
          </a:p>
        </p:txBody>
      </p:sp>
      <p:sp>
        <p:nvSpPr>
          <p:cNvPr id="8" name="3 Marcador de número de diapositiva"/>
          <p:cNvSpPr>
            <a:spLocks noGrp="1"/>
          </p:cNvSpPr>
          <p:nvPr>
            <p:ph type="sldNum" sz="quarter" idx="12"/>
          </p:nvPr>
        </p:nvSpPr>
        <p:spPr/>
        <p:txBody>
          <a:bodyPr/>
          <a:lstStyle/>
          <a:p>
            <a:r>
              <a:rPr lang="en-US" altLang="en-US"/>
              <a:t>Pág.</a:t>
            </a:r>
            <a:fld id="{99836E8A-4CD8-4D24-AA81-348356BF7BD7}" type="slidenum">
              <a:rPr lang="en-US" altLang="en-US"/>
              <a:pPr/>
              <a:t>20</a:t>
            </a:fld>
            <a:endParaRPr lang="en-US" altLang="en-US"/>
          </a:p>
        </p:txBody>
      </p:sp>
      <p:sp>
        <p:nvSpPr>
          <p:cNvPr id="163843" name="Line 3"/>
          <p:cNvSpPr>
            <a:spLocks noChangeShapeType="1"/>
          </p:cNvSpPr>
          <p:nvPr/>
        </p:nvSpPr>
        <p:spPr bwMode="auto">
          <a:xfrm>
            <a:off x="2579688" y="6115050"/>
            <a:ext cx="4572000" cy="0"/>
          </a:xfrm>
          <a:prstGeom prst="line">
            <a:avLst/>
          </a:prstGeom>
          <a:noFill/>
          <a:ln w="57150">
            <a:solidFill>
              <a:schemeClr val="tx1"/>
            </a:solidFill>
            <a:round/>
            <a:headEnd/>
            <a:tailEnd/>
          </a:ln>
          <a:effectLst/>
        </p:spPr>
        <p:txBody>
          <a:bodyPr wrap="none" anchor="ctr"/>
          <a:lstStyle/>
          <a:p>
            <a:endParaRPr lang="es-ES"/>
          </a:p>
        </p:txBody>
      </p:sp>
      <p:sp>
        <p:nvSpPr>
          <p:cNvPr id="163844" name="Line 4"/>
          <p:cNvSpPr>
            <a:spLocks noChangeShapeType="1"/>
          </p:cNvSpPr>
          <p:nvPr/>
        </p:nvSpPr>
        <p:spPr bwMode="auto">
          <a:xfrm rot="-5400000">
            <a:off x="293688" y="3829050"/>
            <a:ext cx="4572000" cy="0"/>
          </a:xfrm>
          <a:prstGeom prst="line">
            <a:avLst/>
          </a:prstGeom>
          <a:noFill/>
          <a:ln w="57150">
            <a:solidFill>
              <a:schemeClr val="tx1"/>
            </a:solidFill>
            <a:round/>
            <a:headEnd/>
            <a:tailEnd/>
          </a:ln>
          <a:effectLst/>
        </p:spPr>
        <p:txBody>
          <a:bodyPr wrap="none" anchor="ctr"/>
          <a:lstStyle/>
          <a:p>
            <a:endParaRPr lang="es-ES"/>
          </a:p>
        </p:txBody>
      </p:sp>
      <p:sp>
        <p:nvSpPr>
          <p:cNvPr id="163845" name="Text Box 5"/>
          <p:cNvSpPr txBox="1">
            <a:spLocks noChangeArrowheads="1"/>
          </p:cNvSpPr>
          <p:nvPr/>
        </p:nvSpPr>
        <p:spPr bwMode="auto">
          <a:xfrm>
            <a:off x="4271963" y="6113463"/>
            <a:ext cx="1035050" cy="366712"/>
          </a:xfrm>
          <a:prstGeom prst="rect">
            <a:avLst/>
          </a:prstGeom>
          <a:noFill/>
          <a:ln w="9525">
            <a:noFill/>
            <a:miter lim="800000"/>
            <a:headEnd/>
            <a:tailEnd/>
          </a:ln>
          <a:effectLst/>
        </p:spPr>
        <p:txBody>
          <a:bodyPr wrap="none">
            <a:spAutoFit/>
          </a:bodyPr>
          <a:lstStyle/>
          <a:p>
            <a:r>
              <a:rPr lang="en-US" altLang="en-US" sz="1800" b="1" baseline="0"/>
              <a:t>Renta,</a:t>
            </a:r>
            <a:r>
              <a:rPr lang="en-US" altLang="en-US" sz="1800" b="1" i="1" baseline="0"/>
              <a:t>Y</a:t>
            </a:r>
            <a:endParaRPr lang="en-US" altLang="en-US" sz="1800" b="1" baseline="0"/>
          </a:p>
        </p:txBody>
      </p:sp>
      <p:sp>
        <p:nvSpPr>
          <p:cNvPr id="163846" name="Text Box 6"/>
          <p:cNvSpPr txBox="1">
            <a:spLocks noChangeArrowheads="1"/>
          </p:cNvSpPr>
          <p:nvPr/>
        </p:nvSpPr>
        <p:spPr bwMode="auto">
          <a:xfrm rot="-5400000">
            <a:off x="328057" y="3687247"/>
            <a:ext cx="3365024" cy="369332"/>
          </a:xfrm>
          <a:prstGeom prst="rect">
            <a:avLst/>
          </a:prstGeom>
          <a:noFill/>
          <a:ln w="9525">
            <a:noFill/>
            <a:miter lim="800000"/>
            <a:headEnd/>
            <a:tailEnd/>
          </a:ln>
          <a:effectLst/>
        </p:spPr>
        <p:txBody>
          <a:bodyPr wrap="none">
            <a:spAutoFit/>
          </a:bodyPr>
          <a:lstStyle/>
          <a:p>
            <a:r>
              <a:rPr lang="en-US" altLang="en-US" sz="1800" b="1" baseline="0" dirty="0" smtClean="0"/>
              <a:t>Demand (</a:t>
            </a:r>
            <a:r>
              <a:rPr lang="en-US" altLang="en-US" sz="1800" b="1" i="1" baseline="0" dirty="0" smtClean="0"/>
              <a:t>AD</a:t>
            </a:r>
            <a:r>
              <a:rPr lang="en-US" altLang="en-US" sz="1800" b="1" baseline="0" dirty="0" smtClean="0"/>
              <a:t>), Production </a:t>
            </a:r>
            <a:r>
              <a:rPr lang="en-US" altLang="en-US" sz="1800" b="1" baseline="0" dirty="0"/>
              <a:t>(</a:t>
            </a:r>
            <a:r>
              <a:rPr lang="en-US" altLang="en-US" sz="1800" b="1" i="1" baseline="0" dirty="0"/>
              <a:t>Y</a:t>
            </a:r>
            <a:r>
              <a:rPr lang="en-US" altLang="en-US" sz="1800" b="1" baseline="0" dirty="0"/>
              <a:t>)</a:t>
            </a:r>
          </a:p>
        </p:txBody>
      </p:sp>
      <p:sp>
        <p:nvSpPr>
          <p:cNvPr id="163847" name="Text Box 7"/>
          <p:cNvSpPr txBox="1">
            <a:spLocks noChangeArrowheads="1"/>
          </p:cNvSpPr>
          <p:nvPr/>
        </p:nvSpPr>
        <p:spPr bwMode="auto">
          <a:xfrm>
            <a:off x="3185842" y="2805113"/>
            <a:ext cx="3169714" cy="1569660"/>
          </a:xfrm>
          <a:prstGeom prst="rect">
            <a:avLst/>
          </a:prstGeom>
          <a:noFill/>
          <a:ln w="9525">
            <a:noFill/>
            <a:miter lim="800000"/>
            <a:headEnd/>
            <a:tailEnd/>
          </a:ln>
          <a:effectLst/>
        </p:spPr>
        <p:txBody>
          <a:bodyPr wrap="none">
            <a:spAutoFit/>
          </a:bodyPr>
          <a:lstStyle/>
          <a:p>
            <a:r>
              <a:rPr lang="es-ES" altLang="en-US" b="1" baseline="0" dirty="0" smtClean="0"/>
              <a:t>HORIZONTAL AXIS:</a:t>
            </a:r>
          </a:p>
          <a:p>
            <a:r>
              <a:rPr lang="es-ES" altLang="en-US" b="1" baseline="0" dirty="0" smtClean="0"/>
              <a:t>INCOME (Y)</a:t>
            </a:r>
            <a:endParaRPr lang="es-ES" altLang="en-US" b="1" baseline="0" dirty="0"/>
          </a:p>
          <a:p>
            <a:r>
              <a:rPr lang="es-ES" altLang="en-US" b="1" baseline="0" dirty="0" smtClean="0"/>
              <a:t>VERTICAL AXIS</a:t>
            </a:r>
            <a:r>
              <a:rPr lang="es-ES" altLang="en-US" b="1" i="1" baseline="0" dirty="0" smtClean="0"/>
              <a:t>:</a:t>
            </a:r>
          </a:p>
          <a:p>
            <a:r>
              <a:rPr lang="es-ES" altLang="en-US" b="1" baseline="0" dirty="0" smtClean="0"/>
              <a:t>DEMAND</a:t>
            </a:r>
            <a:r>
              <a:rPr lang="es-ES" altLang="en-US" b="1" i="1" baseline="0" dirty="0" smtClean="0"/>
              <a:t>(AD)</a:t>
            </a:r>
            <a:r>
              <a:rPr lang="es-ES" altLang="en-US" b="1" baseline="0" dirty="0" smtClean="0"/>
              <a:t> </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285750" y="217488"/>
            <a:ext cx="8553450" cy="1143000"/>
          </a:xfrm>
        </p:spPr>
        <p:txBody>
          <a:bodyPr>
            <a:normAutofit/>
          </a:bodyPr>
          <a:lstStyle/>
          <a:p>
            <a:r>
              <a:rPr lang="en-US" altLang="en-US" sz="3600" dirty="0" smtClean="0"/>
              <a:t>45º LINE: EQUILIBRIUM  CONDITION Y=DA</a:t>
            </a:r>
            <a:endParaRPr lang="en-US" altLang="en-US" sz="3600" dirty="0"/>
          </a:p>
        </p:txBody>
      </p:sp>
      <p:sp>
        <p:nvSpPr>
          <p:cNvPr id="17" name="3 Marcador de número de diapositiva"/>
          <p:cNvSpPr>
            <a:spLocks noGrp="1"/>
          </p:cNvSpPr>
          <p:nvPr>
            <p:ph type="sldNum" sz="quarter" idx="12"/>
          </p:nvPr>
        </p:nvSpPr>
        <p:spPr/>
        <p:txBody>
          <a:bodyPr/>
          <a:lstStyle/>
          <a:p>
            <a:r>
              <a:rPr lang="en-US" altLang="en-US"/>
              <a:t>Pág.</a:t>
            </a:r>
            <a:fld id="{CDC39CAE-B147-4425-B702-F8F2164D4B58}" type="slidenum">
              <a:rPr lang="en-US" altLang="en-US"/>
              <a:pPr/>
              <a:t>21</a:t>
            </a:fld>
            <a:endParaRPr lang="en-US" altLang="en-US"/>
          </a:p>
        </p:txBody>
      </p:sp>
      <p:sp>
        <p:nvSpPr>
          <p:cNvPr id="165891" name="Line 3"/>
          <p:cNvSpPr>
            <a:spLocks noChangeShapeType="1"/>
          </p:cNvSpPr>
          <p:nvPr/>
        </p:nvSpPr>
        <p:spPr bwMode="auto">
          <a:xfrm>
            <a:off x="2579688" y="6115050"/>
            <a:ext cx="4572000" cy="0"/>
          </a:xfrm>
          <a:prstGeom prst="line">
            <a:avLst/>
          </a:prstGeom>
          <a:noFill/>
          <a:ln w="57150">
            <a:solidFill>
              <a:schemeClr val="tx1"/>
            </a:solidFill>
            <a:round/>
            <a:headEnd/>
            <a:tailEnd/>
          </a:ln>
          <a:effectLst/>
        </p:spPr>
        <p:txBody>
          <a:bodyPr wrap="none" anchor="ctr"/>
          <a:lstStyle/>
          <a:p>
            <a:endParaRPr lang="es-ES"/>
          </a:p>
        </p:txBody>
      </p:sp>
      <p:sp>
        <p:nvSpPr>
          <p:cNvPr id="165892" name="Line 4"/>
          <p:cNvSpPr>
            <a:spLocks noChangeShapeType="1"/>
          </p:cNvSpPr>
          <p:nvPr/>
        </p:nvSpPr>
        <p:spPr bwMode="auto">
          <a:xfrm rot="-5400000">
            <a:off x="293688" y="3829050"/>
            <a:ext cx="4572000" cy="0"/>
          </a:xfrm>
          <a:prstGeom prst="line">
            <a:avLst/>
          </a:prstGeom>
          <a:noFill/>
          <a:ln w="57150">
            <a:solidFill>
              <a:schemeClr val="tx1"/>
            </a:solidFill>
            <a:round/>
            <a:headEnd/>
            <a:tailEnd/>
          </a:ln>
          <a:effectLst/>
        </p:spPr>
        <p:txBody>
          <a:bodyPr wrap="none" anchor="ctr"/>
          <a:lstStyle/>
          <a:p>
            <a:endParaRPr lang="es-ES"/>
          </a:p>
        </p:txBody>
      </p:sp>
      <p:sp>
        <p:nvSpPr>
          <p:cNvPr id="165893" name="Text Box 5"/>
          <p:cNvSpPr txBox="1">
            <a:spLocks noChangeArrowheads="1"/>
          </p:cNvSpPr>
          <p:nvPr/>
        </p:nvSpPr>
        <p:spPr bwMode="auto">
          <a:xfrm>
            <a:off x="4271963" y="6113463"/>
            <a:ext cx="1326004" cy="369332"/>
          </a:xfrm>
          <a:prstGeom prst="rect">
            <a:avLst/>
          </a:prstGeom>
          <a:noFill/>
          <a:ln w="9525">
            <a:noFill/>
            <a:miter lim="800000"/>
            <a:headEnd/>
            <a:tailEnd/>
          </a:ln>
          <a:effectLst/>
        </p:spPr>
        <p:txBody>
          <a:bodyPr wrap="none">
            <a:spAutoFit/>
          </a:bodyPr>
          <a:lstStyle/>
          <a:p>
            <a:r>
              <a:rPr lang="en-US" altLang="en-US" sz="1800" b="1" baseline="0" dirty="0" smtClean="0"/>
              <a:t>INCOME,</a:t>
            </a:r>
            <a:r>
              <a:rPr lang="en-US" altLang="en-US" sz="1800" b="1" i="1" baseline="0" dirty="0" smtClean="0"/>
              <a:t>Y</a:t>
            </a:r>
            <a:endParaRPr lang="en-US" altLang="en-US" sz="1800" b="1" baseline="0" dirty="0"/>
          </a:p>
        </p:txBody>
      </p:sp>
      <p:sp>
        <p:nvSpPr>
          <p:cNvPr id="165898" name="Line 10"/>
          <p:cNvSpPr>
            <a:spLocks noChangeShapeType="1"/>
          </p:cNvSpPr>
          <p:nvPr/>
        </p:nvSpPr>
        <p:spPr bwMode="auto">
          <a:xfrm flipV="1">
            <a:off x="2593975" y="1905000"/>
            <a:ext cx="4179888" cy="4179888"/>
          </a:xfrm>
          <a:prstGeom prst="line">
            <a:avLst/>
          </a:prstGeom>
          <a:noFill/>
          <a:ln w="38100">
            <a:solidFill>
              <a:srgbClr val="FF3300"/>
            </a:solidFill>
            <a:round/>
            <a:headEnd/>
            <a:tailEnd/>
          </a:ln>
          <a:effectLst/>
        </p:spPr>
        <p:txBody>
          <a:bodyPr wrap="none" anchor="ctr"/>
          <a:lstStyle/>
          <a:p>
            <a:endParaRPr lang="es-ES"/>
          </a:p>
        </p:txBody>
      </p:sp>
      <p:sp>
        <p:nvSpPr>
          <p:cNvPr id="165900" name="Text Box 12"/>
          <p:cNvSpPr txBox="1">
            <a:spLocks noChangeArrowheads="1"/>
          </p:cNvSpPr>
          <p:nvPr/>
        </p:nvSpPr>
        <p:spPr bwMode="auto">
          <a:xfrm>
            <a:off x="6577013" y="1530350"/>
            <a:ext cx="930063" cy="369332"/>
          </a:xfrm>
          <a:prstGeom prst="rect">
            <a:avLst/>
          </a:prstGeom>
          <a:noFill/>
          <a:ln w="9525">
            <a:noFill/>
            <a:miter lim="800000"/>
            <a:headEnd/>
            <a:tailEnd/>
          </a:ln>
          <a:effectLst/>
        </p:spPr>
        <p:txBody>
          <a:bodyPr wrap="none">
            <a:spAutoFit/>
          </a:bodyPr>
          <a:lstStyle/>
          <a:p>
            <a:pPr algn="l"/>
            <a:r>
              <a:rPr lang="en-US" altLang="en-US" sz="1800" b="1" baseline="0" dirty="0" smtClean="0"/>
              <a:t>45</a:t>
            </a:r>
            <a:r>
              <a:rPr lang="en-US" altLang="en-US" sz="1800" b="1" baseline="30000" dirty="0" smtClean="0"/>
              <a:t>o LINE</a:t>
            </a:r>
            <a:endParaRPr lang="en-US" altLang="en-US" sz="1800" baseline="0" dirty="0"/>
          </a:p>
        </p:txBody>
      </p:sp>
      <p:sp>
        <p:nvSpPr>
          <p:cNvPr id="165902" name="AutoShape 14"/>
          <p:cNvSpPr>
            <a:spLocks/>
          </p:cNvSpPr>
          <p:nvPr/>
        </p:nvSpPr>
        <p:spPr bwMode="auto">
          <a:xfrm>
            <a:off x="4123426" y="2173857"/>
            <a:ext cx="1142312" cy="461665"/>
          </a:xfrm>
          <a:prstGeom prst="callout1">
            <a:avLst>
              <a:gd name="adj1" fmla="val 73073"/>
              <a:gd name="adj2" fmla="val 87465"/>
              <a:gd name="adj3" fmla="val 150681"/>
              <a:gd name="adj4" fmla="val 150384"/>
            </a:avLst>
          </a:prstGeom>
          <a:noFill/>
          <a:ln w="9525">
            <a:solidFill>
              <a:schemeClr val="tx1"/>
            </a:solidFill>
            <a:miter lim="800000"/>
            <a:headEnd/>
            <a:tailEnd/>
          </a:ln>
          <a:effectLst/>
        </p:spPr>
        <p:txBody>
          <a:bodyPr wrap="square">
            <a:spAutoFit/>
          </a:bodyPr>
          <a:lstStyle/>
          <a:p>
            <a:pPr algn="l"/>
            <a:r>
              <a:rPr lang="en-US" altLang="en-US" b="1" baseline="0" dirty="0" smtClean="0"/>
              <a:t>Y=AD</a:t>
            </a:r>
            <a:endParaRPr lang="en-US" altLang="en-US" baseline="0" dirty="0"/>
          </a:p>
        </p:txBody>
      </p:sp>
      <p:grpSp>
        <p:nvGrpSpPr>
          <p:cNvPr id="2" name="Group 17"/>
          <p:cNvGrpSpPr>
            <a:grpSpLocks/>
          </p:cNvGrpSpPr>
          <p:nvPr/>
        </p:nvGrpSpPr>
        <p:grpSpPr bwMode="auto">
          <a:xfrm>
            <a:off x="4148138" y="3578225"/>
            <a:ext cx="989012" cy="989013"/>
            <a:chOff x="3568" y="2654"/>
            <a:chExt cx="623" cy="623"/>
          </a:xfrm>
        </p:grpSpPr>
        <p:sp>
          <p:nvSpPr>
            <p:cNvPr id="165903" name="Line 15"/>
            <p:cNvSpPr>
              <a:spLocks noChangeShapeType="1"/>
            </p:cNvSpPr>
            <p:nvPr/>
          </p:nvSpPr>
          <p:spPr bwMode="auto">
            <a:xfrm>
              <a:off x="3568" y="3264"/>
              <a:ext cx="623" cy="0"/>
            </a:xfrm>
            <a:prstGeom prst="line">
              <a:avLst/>
            </a:prstGeom>
            <a:noFill/>
            <a:ln w="28575">
              <a:solidFill>
                <a:schemeClr val="tx1"/>
              </a:solidFill>
              <a:round/>
              <a:headEnd/>
              <a:tailEnd/>
            </a:ln>
            <a:effectLst/>
          </p:spPr>
          <p:txBody>
            <a:bodyPr wrap="none" anchor="ctr">
              <a:spAutoFit/>
            </a:bodyPr>
            <a:lstStyle/>
            <a:p>
              <a:endParaRPr lang="es-ES"/>
            </a:p>
          </p:txBody>
        </p:sp>
        <p:sp>
          <p:nvSpPr>
            <p:cNvPr id="165904" name="Line 16"/>
            <p:cNvSpPr>
              <a:spLocks noChangeShapeType="1"/>
            </p:cNvSpPr>
            <p:nvPr/>
          </p:nvSpPr>
          <p:spPr bwMode="auto">
            <a:xfrm rot="-5400000">
              <a:off x="3867" y="2966"/>
              <a:ext cx="623" cy="0"/>
            </a:xfrm>
            <a:prstGeom prst="line">
              <a:avLst/>
            </a:prstGeom>
            <a:noFill/>
            <a:ln w="28575">
              <a:solidFill>
                <a:schemeClr val="tx1"/>
              </a:solidFill>
              <a:round/>
              <a:headEnd/>
              <a:tailEnd/>
            </a:ln>
            <a:effectLst/>
          </p:spPr>
          <p:txBody>
            <a:bodyPr wrap="none" anchor="ctr">
              <a:spAutoFit/>
            </a:bodyPr>
            <a:lstStyle/>
            <a:p>
              <a:endParaRPr lang="es-ES"/>
            </a:p>
          </p:txBody>
        </p:sp>
      </p:grpSp>
      <p:sp>
        <p:nvSpPr>
          <p:cNvPr id="165906" name="AutoShape 18"/>
          <p:cNvSpPr>
            <a:spLocks/>
          </p:cNvSpPr>
          <p:nvPr/>
        </p:nvSpPr>
        <p:spPr bwMode="auto">
          <a:xfrm>
            <a:off x="5845175" y="3924300"/>
            <a:ext cx="2236788" cy="466725"/>
          </a:xfrm>
          <a:prstGeom prst="callout1">
            <a:avLst>
              <a:gd name="adj1" fmla="val 13741"/>
              <a:gd name="adj2" fmla="val -3407"/>
              <a:gd name="adj3" fmla="val 39120"/>
              <a:gd name="adj4" fmla="val -32574"/>
            </a:avLst>
          </a:prstGeom>
          <a:noFill/>
          <a:ln w="9525">
            <a:solidFill>
              <a:schemeClr val="tx1"/>
            </a:solidFill>
            <a:miter lim="800000"/>
            <a:headEnd/>
            <a:tailEnd/>
          </a:ln>
          <a:effectLst/>
        </p:spPr>
        <p:txBody>
          <a:bodyPr>
            <a:spAutoFit/>
          </a:bodyPr>
          <a:lstStyle/>
          <a:p>
            <a:pPr algn="l"/>
            <a:r>
              <a:rPr lang="en-US" altLang="en-US" b="1" baseline="0" dirty="0" smtClean="0"/>
              <a:t>SLOPE= </a:t>
            </a:r>
            <a:r>
              <a:rPr lang="en-US" altLang="en-US" b="1" baseline="0" dirty="0"/>
              <a:t>1</a:t>
            </a:r>
          </a:p>
        </p:txBody>
      </p:sp>
      <p:sp>
        <p:nvSpPr>
          <p:cNvPr id="165907" name="Rectangle 19"/>
          <p:cNvSpPr>
            <a:spLocks noChangeArrowheads="1"/>
          </p:cNvSpPr>
          <p:nvPr/>
        </p:nvSpPr>
        <p:spPr bwMode="auto">
          <a:xfrm>
            <a:off x="2557463" y="4745038"/>
            <a:ext cx="1393825" cy="1393825"/>
          </a:xfrm>
          <a:prstGeom prst="rect">
            <a:avLst/>
          </a:prstGeom>
          <a:noFill/>
          <a:ln w="9525">
            <a:solidFill>
              <a:schemeClr val="tx1"/>
            </a:solidFill>
            <a:miter lim="800000"/>
            <a:headEnd/>
            <a:tailEnd/>
          </a:ln>
          <a:effectLst/>
        </p:spPr>
        <p:txBody>
          <a:bodyPr wrap="none" anchor="ctr">
            <a:spAutoFit/>
          </a:bodyPr>
          <a:lstStyle/>
          <a:p>
            <a:endParaRPr lang="es-ES"/>
          </a:p>
        </p:txBody>
      </p:sp>
      <p:sp>
        <p:nvSpPr>
          <p:cNvPr id="165908" name="Text Box 20"/>
          <p:cNvSpPr txBox="1">
            <a:spLocks noChangeArrowheads="1"/>
          </p:cNvSpPr>
          <p:nvPr/>
        </p:nvSpPr>
        <p:spPr bwMode="auto">
          <a:xfrm>
            <a:off x="3754438" y="6116638"/>
            <a:ext cx="420687" cy="366712"/>
          </a:xfrm>
          <a:prstGeom prst="rect">
            <a:avLst/>
          </a:prstGeom>
          <a:noFill/>
          <a:ln w="9525">
            <a:noFill/>
            <a:miter lim="800000"/>
            <a:headEnd/>
            <a:tailEnd/>
          </a:ln>
          <a:effectLst/>
        </p:spPr>
        <p:txBody>
          <a:bodyPr wrap="none">
            <a:spAutoFit/>
          </a:bodyPr>
          <a:lstStyle/>
          <a:p>
            <a:pPr algn="l"/>
            <a:r>
              <a:rPr lang="en-US" altLang="en-US" sz="1800" b="1" i="1" baseline="0"/>
              <a:t>Y</a:t>
            </a:r>
            <a:r>
              <a:rPr lang="en-US" altLang="en-US" sz="1800" b="1" i="1"/>
              <a:t>1</a:t>
            </a:r>
            <a:endParaRPr lang="en-US" altLang="en-US" sz="1800" b="1" i="1" baseline="0"/>
          </a:p>
        </p:txBody>
      </p:sp>
      <p:sp>
        <p:nvSpPr>
          <p:cNvPr id="165909" name="Text Box 21"/>
          <p:cNvSpPr txBox="1">
            <a:spLocks noChangeArrowheads="1"/>
          </p:cNvSpPr>
          <p:nvPr/>
        </p:nvSpPr>
        <p:spPr bwMode="auto">
          <a:xfrm>
            <a:off x="2166938" y="4564063"/>
            <a:ext cx="420687" cy="366712"/>
          </a:xfrm>
          <a:prstGeom prst="rect">
            <a:avLst/>
          </a:prstGeom>
          <a:noFill/>
          <a:ln w="9525">
            <a:noFill/>
            <a:miter lim="800000"/>
            <a:headEnd/>
            <a:tailEnd/>
          </a:ln>
          <a:effectLst/>
        </p:spPr>
        <p:txBody>
          <a:bodyPr wrap="none">
            <a:spAutoFit/>
          </a:bodyPr>
          <a:lstStyle/>
          <a:p>
            <a:pPr algn="l"/>
            <a:r>
              <a:rPr lang="en-US" altLang="en-US" sz="1800" b="1" i="1" baseline="0"/>
              <a:t>Y</a:t>
            </a:r>
            <a:r>
              <a:rPr lang="en-US" altLang="en-US" sz="1800" b="1" i="1"/>
              <a:t>1</a:t>
            </a:r>
            <a:endParaRPr lang="en-US" altLang="en-US" sz="1800" b="1" i="1" baseline="0"/>
          </a:p>
        </p:txBody>
      </p:sp>
      <p:sp>
        <p:nvSpPr>
          <p:cNvPr id="18" name="Text Box 6"/>
          <p:cNvSpPr txBox="1">
            <a:spLocks noChangeArrowheads="1"/>
          </p:cNvSpPr>
          <p:nvPr/>
        </p:nvSpPr>
        <p:spPr bwMode="auto">
          <a:xfrm rot="-5400000">
            <a:off x="328057" y="3687247"/>
            <a:ext cx="3365024" cy="369332"/>
          </a:xfrm>
          <a:prstGeom prst="rect">
            <a:avLst/>
          </a:prstGeom>
          <a:noFill/>
          <a:ln w="9525">
            <a:noFill/>
            <a:miter lim="800000"/>
            <a:headEnd/>
            <a:tailEnd/>
          </a:ln>
          <a:effectLst/>
        </p:spPr>
        <p:txBody>
          <a:bodyPr wrap="none">
            <a:spAutoFit/>
          </a:bodyPr>
          <a:lstStyle/>
          <a:p>
            <a:r>
              <a:rPr lang="en-US" altLang="en-US" sz="1800" b="1" baseline="0" dirty="0" smtClean="0"/>
              <a:t>Demand (</a:t>
            </a:r>
            <a:r>
              <a:rPr lang="en-US" altLang="en-US" sz="1800" b="1" i="1" baseline="0" dirty="0" smtClean="0"/>
              <a:t>AD</a:t>
            </a:r>
            <a:r>
              <a:rPr lang="en-US" altLang="en-US" sz="1800" b="1" baseline="0" dirty="0" smtClean="0"/>
              <a:t>), Production </a:t>
            </a:r>
            <a:r>
              <a:rPr lang="en-US" altLang="en-US" sz="1800" b="1" baseline="0" dirty="0"/>
              <a:t>(</a:t>
            </a:r>
            <a:r>
              <a:rPr lang="en-US" altLang="en-US" sz="1800" b="1" i="1" baseline="0" dirty="0"/>
              <a:t>Y</a:t>
            </a:r>
            <a:r>
              <a:rPr lang="en-US" altLang="en-US" sz="1800" b="1" baseline="0" dirty="0"/>
              <a:t>)</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285750" y="217488"/>
            <a:ext cx="8553450" cy="662406"/>
          </a:xfrm>
        </p:spPr>
        <p:txBody>
          <a:bodyPr>
            <a:normAutofit fontScale="90000"/>
          </a:bodyPr>
          <a:lstStyle/>
          <a:p>
            <a:r>
              <a:rPr lang="en-US" altLang="en-US" sz="3600" dirty="0" smtClean="0"/>
              <a:t>THE INTENDED EXPENDITURE OR AD</a:t>
            </a:r>
            <a:endParaRPr lang="en-US" altLang="en-US" sz="3600" dirty="0"/>
          </a:p>
        </p:txBody>
      </p:sp>
      <p:sp>
        <p:nvSpPr>
          <p:cNvPr id="14" name="3 Marcador de número de diapositiva"/>
          <p:cNvSpPr>
            <a:spLocks noGrp="1"/>
          </p:cNvSpPr>
          <p:nvPr>
            <p:ph type="sldNum" sz="quarter" idx="12"/>
          </p:nvPr>
        </p:nvSpPr>
        <p:spPr/>
        <p:txBody>
          <a:bodyPr/>
          <a:lstStyle/>
          <a:p>
            <a:r>
              <a:rPr lang="en-US" altLang="en-US"/>
              <a:t>Pág.</a:t>
            </a:r>
            <a:fld id="{FC7DBC3B-4A26-4F2F-B225-2097E45E75C9}" type="slidenum">
              <a:rPr lang="en-US" altLang="en-US"/>
              <a:pPr/>
              <a:t>22</a:t>
            </a:fld>
            <a:endParaRPr lang="en-US" altLang="en-US"/>
          </a:p>
        </p:txBody>
      </p:sp>
      <p:sp>
        <p:nvSpPr>
          <p:cNvPr id="167939" name="Line 3"/>
          <p:cNvSpPr>
            <a:spLocks noChangeShapeType="1"/>
          </p:cNvSpPr>
          <p:nvPr/>
        </p:nvSpPr>
        <p:spPr bwMode="auto">
          <a:xfrm>
            <a:off x="2579688" y="6115050"/>
            <a:ext cx="4572000" cy="0"/>
          </a:xfrm>
          <a:prstGeom prst="line">
            <a:avLst/>
          </a:prstGeom>
          <a:noFill/>
          <a:ln w="57150">
            <a:solidFill>
              <a:schemeClr val="tx1"/>
            </a:solidFill>
            <a:round/>
            <a:headEnd/>
            <a:tailEnd/>
          </a:ln>
          <a:effectLst/>
        </p:spPr>
        <p:txBody>
          <a:bodyPr wrap="none" anchor="ctr"/>
          <a:lstStyle/>
          <a:p>
            <a:endParaRPr lang="es-ES"/>
          </a:p>
        </p:txBody>
      </p:sp>
      <p:sp>
        <p:nvSpPr>
          <p:cNvPr id="167940" name="Line 4"/>
          <p:cNvSpPr>
            <a:spLocks noChangeShapeType="1"/>
          </p:cNvSpPr>
          <p:nvPr/>
        </p:nvSpPr>
        <p:spPr bwMode="auto">
          <a:xfrm rot="-5400000">
            <a:off x="293688" y="3829050"/>
            <a:ext cx="4572000" cy="0"/>
          </a:xfrm>
          <a:prstGeom prst="line">
            <a:avLst/>
          </a:prstGeom>
          <a:noFill/>
          <a:ln w="57150">
            <a:solidFill>
              <a:schemeClr val="tx1"/>
            </a:solidFill>
            <a:round/>
            <a:headEnd/>
            <a:tailEnd/>
          </a:ln>
          <a:effectLst/>
        </p:spPr>
        <p:txBody>
          <a:bodyPr wrap="none" anchor="ctr"/>
          <a:lstStyle/>
          <a:p>
            <a:endParaRPr lang="es-ES"/>
          </a:p>
        </p:txBody>
      </p:sp>
      <p:sp>
        <p:nvSpPr>
          <p:cNvPr id="167941" name="Text Box 5"/>
          <p:cNvSpPr txBox="1">
            <a:spLocks noChangeArrowheads="1"/>
          </p:cNvSpPr>
          <p:nvPr/>
        </p:nvSpPr>
        <p:spPr bwMode="auto">
          <a:xfrm>
            <a:off x="6949344" y="6165222"/>
            <a:ext cx="338554" cy="369332"/>
          </a:xfrm>
          <a:prstGeom prst="rect">
            <a:avLst/>
          </a:prstGeom>
          <a:noFill/>
          <a:ln w="9525">
            <a:noFill/>
            <a:miter lim="800000"/>
            <a:headEnd/>
            <a:tailEnd/>
          </a:ln>
          <a:effectLst/>
        </p:spPr>
        <p:txBody>
          <a:bodyPr wrap="none">
            <a:spAutoFit/>
          </a:bodyPr>
          <a:lstStyle/>
          <a:p>
            <a:r>
              <a:rPr lang="en-US" altLang="en-US" sz="1800" b="1" i="1" baseline="0" dirty="0" smtClean="0"/>
              <a:t>Y</a:t>
            </a:r>
            <a:endParaRPr lang="en-US" altLang="en-US" sz="1800" b="1" baseline="0" dirty="0"/>
          </a:p>
        </p:txBody>
      </p:sp>
      <p:sp>
        <p:nvSpPr>
          <p:cNvPr id="167942" name="Text Box 6"/>
          <p:cNvSpPr txBox="1">
            <a:spLocks noChangeArrowheads="1"/>
          </p:cNvSpPr>
          <p:nvPr/>
        </p:nvSpPr>
        <p:spPr bwMode="auto">
          <a:xfrm>
            <a:off x="1958557" y="1618217"/>
            <a:ext cx="518092" cy="369332"/>
          </a:xfrm>
          <a:prstGeom prst="rect">
            <a:avLst/>
          </a:prstGeom>
          <a:noFill/>
          <a:ln w="9525">
            <a:noFill/>
            <a:miter lim="800000"/>
            <a:headEnd/>
            <a:tailEnd/>
          </a:ln>
          <a:effectLst/>
        </p:spPr>
        <p:txBody>
          <a:bodyPr wrap="none">
            <a:spAutoFit/>
          </a:bodyPr>
          <a:lstStyle/>
          <a:p>
            <a:r>
              <a:rPr lang="en-US" altLang="en-US" sz="1800" b="1" baseline="0" dirty="0" smtClean="0"/>
              <a:t>AD</a:t>
            </a:r>
            <a:endParaRPr lang="en-US" altLang="en-US" sz="1800" b="1" baseline="0" dirty="0"/>
          </a:p>
        </p:txBody>
      </p:sp>
      <p:sp>
        <p:nvSpPr>
          <p:cNvPr id="167943" name="Line 7"/>
          <p:cNvSpPr>
            <a:spLocks noChangeShapeType="1"/>
          </p:cNvSpPr>
          <p:nvPr/>
        </p:nvSpPr>
        <p:spPr bwMode="auto">
          <a:xfrm flipV="1">
            <a:off x="2593975" y="1905000"/>
            <a:ext cx="4179888" cy="4179888"/>
          </a:xfrm>
          <a:prstGeom prst="line">
            <a:avLst/>
          </a:prstGeom>
          <a:noFill/>
          <a:ln w="38100">
            <a:solidFill>
              <a:srgbClr val="FF3300"/>
            </a:solidFill>
            <a:round/>
            <a:headEnd/>
            <a:tailEnd/>
          </a:ln>
          <a:effectLst/>
        </p:spPr>
        <p:txBody>
          <a:bodyPr wrap="none" anchor="ctr"/>
          <a:lstStyle/>
          <a:p>
            <a:endParaRPr lang="es-ES"/>
          </a:p>
        </p:txBody>
      </p:sp>
      <p:sp>
        <p:nvSpPr>
          <p:cNvPr id="167944" name="Text Box 8"/>
          <p:cNvSpPr txBox="1">
            <a:spLocks noChangeArrowheads="1"/>
          </p:cNvSpPr>
          <p:nvPr/>
        </p:nvSpPr>
        <p:spPr bwMode="auto">
          <a:xfrm>
            <a:off x="6577013" y="1530350"/>
            <a:ext cx="930063" cy="369332"/>
          </a:xfrm>
          <a:prstGeom prst="rect">
            <a:avLst/>
          </a:prstGeom>
          <a:noFill/>
          <a:ln w="9525">
            <a:noFill/>
            <a:miter lim="800000"/>
            <a:headEnd/>
            <a:tailEnd/>
          </a:ln>
          <a:effectLst/>
        </p:spPr>
        <p:txBody>
          <a:bodyPr wrap="none">
            <a:spAutoFit/>
          </a:bodyPr>
          <a:lstStyle/>
          <a:p>
            <a:pPr algn="l"/>
            <a:r>
              <a:rPr lang="en-US" altLang="en-US" sz="1800" b="1" baseline="0" dirty="0" smtClean="0"/>
              <a:t>45</a:t>
            </a:r>
            <a:r>
              <a:rPr lang="en-US" altLang="en-US" sz="1800" b="1" baseline="30000" dirty="0" smtClean="0"/>
              <a:t>o LINE</a:t>
            </a:r>
            <a:endParaRPr lang="en-US" altLang="en-US" sz="1800" baseline="0" dirty="0"/>
          </a:p>
        </p:txBody>
      </p:sp>
      <p:sp>
        <p:nvSpPr>
          <p:cNvPr id="167946" name="Line 10"/>
          <p:cNvSpPr>
            <a:spLocks noChangeShapeType="1"/>
          </p:cNvSpPr>
          <p:nvPr/>
        </p:nvSpPr>
        <p:spPr bwMode="auto">
          <a:xfrm flipV="1">
            <a:off x="2574925" y="3192463"/>
            <a:ext cx="4340225" cy="1746250"/>
          </a:xfrm>
          <a:prstGeom prst="line">
            <a:avLst/>
          </a:prstGeom>
          <a:noFill/>
          <a:ln w="28575">
            <a:solidFill>
              <a:srgbClr val="003399"/>
            </a:solidFill>
            <a:round/>
            <a:headEnd/>
            <a:tailEnd/>
          </a:ln>
          <a:effectLst/>
        </p:spPr>
        <p:txBody>
          <a:bodyPr wrap="none" anchor="ctr">
            <a:spAutoFit/>
          </a:bodyPr>
          <a:lstStyle/>
          <a:p>
            <a:endParaRPr lang="es-ES"/>
          </a:p>
        </p:txBody>
      </p:sp>
      <p:sp>
        <p:nvSpPr>
          <p:cNvPr id="167947" name="Text Box 11"/>
          <p:cNvSpPr txBox="1">
            <a:spLocks noChangeArrowheads="1"/>
          </p:cNvSpPr>
          <p:nvPr/>
        </p:nvSpPr>
        <p:spPr bwMode="auto">
          <a:xfrm>
            <a:off x="6945313" y="2886075"/>
            <a:ext cx="630301" cy="461665"/>
          </a:xfrm>
          <a:prstGeom prst="rect">
            <a:avLst/>
          </a:prstGeom>
          <a:noFill/>
          <a:ln w="9525">
            <a:noFill/>
            <a:miter lim="800000"/>
            <a:headEnd/>
            <a:tailEnd/>
          </a:ln>
          <a:effectLst/>
        </p:spPr>
        <p:txBody>
          <a:bodyPr wrap="none">
            <a:spAutoFit/>
          </a:bodyPr>
          <a:lstStyle/>
          <a:p>
            <a:pPr algn="l"/>
            <a:r>
              <a:rPr lang="en-US" altLang="en-US" b="1" i="1" baseline="0" dirty="0" smtClean="0"/>
              <a:t>AD</a:t>
            </a:r>
            <a:endParaRPr lang="en-US" altLang="en-US" b="1" baseline="0" dirty="0"/>
          </a:p>
        </p:txBody>
      </p:sp>
      <p:sp>
        <p:nvSpPr>
          <p:cNvPr id="167949" name="Text Box 13"/>
          <p:cNvSpPr txBox="1">
            <a:spLocks noChangeArrowheads="1"/>
          </p:cNvSpPr>
          <p:nvPr/>
        </p:nvSpPr>
        <p:spPr bwMode="auto">
          <a:xfrm>
            <a:off x="3327940" y="4569245"/>
            <a:ext cx="3607698" cy="338554"/>
          </a:xfrm>
          <a:prstGeom prst="rect">
            <a:avLst/>
          </a:prstGeom>
          <a:solidFill>
            <a:srgbClr val="FFFF99"/>
          </a:solidFill>
          <a:ln w="9525">
            <a:solidFill>
              <a:schemeClr val="tx1"/>
            </a:solidFill>
            <a:miter lim="800000"/>
            <a:headEnd/>
            <a:tailEnd/>
          </a:ln>
          <a:effectLst/>
        </p:spPr>
        <p:txBody>
          <a:bodyPr wrap="square">
            <a:spAutoFit/>
          </a:bodyPr>
          <a:lstStyle/>
          <a:p>
            <a:pPr algn="l"/>
            <a:r>
              <a:rPr lang="en-US" altLang="en-US" sz="1600" b="1" baseline="0" dirty="0" smtClean="0"/>
              <a:t>SLOPE AD=c(1-t)-m</a:t>
            </a:r>
            <a:endParaRPr lang="en-US" altLang="en-US" sz="1600" b="1" baseline="0" dirty="0"/>
          </a:p>
        </p:txBody>
      </p:sp>
      <p:graphicFrame>
        <p:nvGraphicFramePr>
          <p:cNvPr id="369666" name="Object 2"/>
          <p:cNvGraphicFramePr>
            <a:graphicFrameLocks noChangeAspect="1"/>
          </p:cNvGraphicFramePr>
          <p:nvPr/>
        </p:nvGraphicFramePr>
        <p:xfrm>
          <a:off x="276046" y="859588"/>
          <a:ext cx="8591909" cy="513270"/>
        </p:xfrm>
        <a:graphic>
          <a:graphicData uri="http://schemas.openxmlformats.org/presentationml/2006/ole">
            <p:oleObj spid="_x0000_s369666" name="Ecuación" r:id="rId4" imgW="4203360" imgH="241200" progId="Equation.3">
              <p:embed/>
            </p:oleObj>
          </a:graphicData>
        </a:graphic>
      </p:graphicFrame>
      <p:graphicFrame>
        <p:nvGraphicFramePr>
          <p:cNvPr id="369667" name="Object 3"/>
          <p:cNvGraphicFramePr>
            <a:graphicFrameLocks noChangeAspect="1"/>
          </p:cNvGraphicFramePr>
          <p:nvPr/>
        </p:nvGraphicFramePr>
        <p:xfrm>
          <a:off x="6573328" y="3360245"/>
          <a:ext cx="2570672" cy="2652366"/>
        </p:xfrm>
        <a:graphic>
          <a:graphicData uri="http://schemas.openxmlformats.org/presentationml/2006/ole">
            <p:oleObj spid="_x0000_s369667" name="Ecuación" r:id="rId5" imgW="1587240" imgH="1257120" progId="Equation.3">
              <p:embed/>
            </p:oleObj>
          </a:graphicData>
        </a:graphic>
      </p:graphicFrame>
      <p:sp>
        <p:nvSpPr>
          <p:cNvPr id="17" name="Text Box 6"/>
          <p:cNvSpPr txBox="1">
            <a:spLocks noChangeArrowheads="1"/>
          </p:cNvSpPr>
          <p:nvPr/>
        </p:nvSpPr>
        <p:spPr bwMode="auto">
          <a:xfrm>
            <a:off x="2037517" y="4772610"/>
            <a:ext cx="492444" cy="369332"/>
          </a:xfrm>
          <a:prstGeom prst="rect">
            <a:avLst/>
          </a:prstGeom>
          <a:noFill/>
          <a:ln w="9525">
            <a:noFill/>
            <a:miter lim="800000"/>
            <a:headEnd/>
            <a:tailEnd/>
          </a:ln>
          <a:effectLst/>
        </p:spPr>
        <p:txBody>
          <a:bodyPr wrap="none">
            <a:spAutoFit/>
          </a:bodyPr>
          <a:lstStyle/>
          <a:p>
            <a:r>
              <a:rPr lang="en-US" altLang="en-US" sz="1800" b="1" baseline="0" dirty="0" err="1" smtClean="0"/>
              <a:t>Ao</a:t>
            </a:r>
            <a:endParaRPr lang="en-US" altLang="en-US" sz="1800" b="1" baseline="0" dirty="0"/>
          </a:p>
        </p:txBody>
      </p:sp>
      <p:cxnSp>
        <p:nvCxnSpPr>
          <p:cNvPr id="19" name="18 Conector recto"/>
          <p:cNvCxnSpPr>
            <a:stCxn id="167946" idx="0"/>
          </p:cNvCxnSpPr>
          <p:nvPr/>
        </p:nvCxnSpPr>
        <p:spPr>
          <a:xfrm rot="5400000" flipH="1" flipV="1">
            <a:off x="3079555" y="4429679"/>
            <a:ext cx="4404" cy="1013664"/>
          </a:xfrm>
          <a:prstGeom prst="line">
            <a:avLst/>
          </a:prstGeom>
        </p:spPr>
        <p:style>
          <a:lnRef idx="1">
            <a:schemeClr val="accent1"/>
          </a:lnRef>
          <a:fillRef idx="0">
            <a:schemeClr val="accent1"/>
          </a:fillRef>
          <a:effectRef idx="0">
            <a:schemeClr val="accent1"/>
          </a:effectRef>
          <a:fontRef idx="minor">
            <a:schemeClr val="tx1"/>
          </a:fontRef>
        </p:style>
      </p:cxnSp>
      <p:sp>
        <p:nvSpPr>
          <p:cNvPr id="21" name="20 Forma libre"/>
          <p:cNvSpPr/>
          <p:nvPr/>
        </p:nvSpPr>
        <p:spPr>
          <a:xfrm>
            <a:off x="3053751" y="4727275"/>
            <a:ext cx="103517" cy="207034"/>
          </a:xfrm>
          <a:custGeom>
            <a:avLst/>
            <a:gdLst>
              <a:gd name="connsiteX0" fmla="*/ 0 w 103517"/>
              <a:gd name="connsiteY0" fmla="*/ 0 h 207034"/>
              <a:gd name="connsiteX1" fmla="*/ 69011 w 103517"/>
              <a:gd name="connsiteY1" fmla="*/ 86265 h 207034"/>
              <a:gd name="connsiteX2" fmla="*/ 69011 w 103517"/>
              <a:gd name="connsiteY2" fmla="*/ 86265 h 207034"/>
              <a:gd name="connsiteX3" fmla="*/ 103517 w 103517"/>
              <a:gd name="connsiteY3" fmla="*/ 207034 h 207034"/>
            </a:gdLst>
            <a:ahLst/>
            <a:cxnLst>
              <a:cxn ang="0">
                <a:pos x="connsiteX0" y="connsiteY0"/>
              </a:cxn>
              <a:cxn ang="0">
                <a:pos x="connsiteX1" y="connsiteY1"/>
              </a:cxn>
              <a:cxn ang="0">
                <a:pos x="connsiteX2" y="connsiteY2"/>
              </a:cxn>
              <a:cxn ang="0">
                <a:pos x="connsiteX3" y="connsiteY3"/>
              </a:cxn>
            </a:cxnLst>
            <a:rect l="l" t="t" r="r" b="b"/>
            <a:pathLst>
              <a:path w="103517" h="207034">
                <a:moveTo>
                  <a:pt x="0" y="0"/>
                </a:moveTo>
                <a:lnTo>
                  <a:pt x="69011" y="86265"/>
                </a:lnTo>
                <a:lnTo>
                  <a:pt x="69011" y="86265"/>
                </a:lnTo>
                <a:lnTo>
                  <a:pt x="103517" y="207034"/>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7946"/>
                                        </p:tgtEl>
                                        <p:attrNameLst>
                                          <p:attrName>style.visibility</p:attrName>
                                        </p:attrNameLst>
                                      </p:cBhvr>
                                      <p:to>
                                        <p:strVal val="visible"/>
                                      </p:to>
                                    </p:set>
                                    <p:animEffect transition="in" filter="box(in)">
                                      <p:cBhvr>
                                        <p:cTn id="7" dur="500"/>
                                        <p:tgtEl>
                                          <p:spTgt spid="16794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69667"/>
                                        </p:tgtEl>
                                        <p:attrNameLst>
                                          <p:attrName>style.visibility</p:attrName>
                                        </p:attrNameLst>
                                      </p:cBhvr>
                                      <p:to>
                                        <p:strVal val="visible"/>
                                      </p:to>
                                    </p:set>
                                    <p:animEffect transition="in" filter="wipe(down)">
                                      <p:cBhvr>
                                        <p:cTn id="12" dur="500"/>
                                        <p:tgtEl>
                                          <p:spTgt spid="36966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box(in)">
                                      <p:cBhvr>
                                        <p:cTn id="17" dur="500"/>
                                        <p:tgtEl>
                                          <p:spTgt spid="19"/>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box(in)">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67949"/>
                                        </p:tgtEl>
                                        <p:attrNameLst>
                                          <p:attrName>style.visibility</p:attrName>
                                        </p:attrNameLst>
                                      </p:cBhvr>
                                      <p:to>
                                        <p:strVal val="visible"/>
                                      </p:to>
                                    </p:set>
                                    <p:anim calcmode="lin" valueType="num">
                                      <p:cBhvr additive="base">
                                        <p:cTn id="25" dur="500" fill="hold"/>
                                        <p:tgtEl>
                                          <p:spTgt spid="167949"/>
                                        </p:tgtEl>
                                        <p:attrNameLst>
                                          <p:attrName>ppt_x</p:attrName>
                                        </p:attrNameLst>
                                      </p:cBhvr>
                                      <p:tavLst>
                                        <p:tav tm="0">
                                          <p:val>
                                            <p:strVal val="0-#ppt_w/2"/>
                                          </p:val>
                                        </p:tav>
                                        <p:tav tm="100000">
                                          <p:val>
                                            <p:strVal val="#ppt_x"/>
                                          </p:val>
                                        </p:tav>
                                      </p:tavLst>
                                    </p:anim>
                                    <p:anim calcmode="lin" valueType="num">
                                      <p:cBhvr additive="base">
                                        <p:cTn id="26" dur="500" fill="hold"/>
                                        <p:tgtEl>
                                          <p:spTgt spid="1679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46" grpId="0" animBg="1"/>
      <p:bldP spid="167949" grpId="0" animBg="1" autoUpdateAnimBg="0"/>
      <p:bldP spid="2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285750" y="217488"/>
            <a:ext cx="8553450" cy="1143000"/>
          </a:xfrm>
        </p:spPr>
        <p:txBody>
          <a:bodyPr>
            <a:normAutofit/>
          </a:bodyPr>
          <a:lstStyle/>
          <a:p>
            <a:r>
              <a:rPr lang="en-US" altLang="en-US" sz="3600" dirty="0" smtClean="0"/>
              <a:t>THE EQUILIBRIUM</a:t>
            </a:r>
            <a:endParaRPr lang="en-US" altLang="en-US" sz="3600" dirty="0"/>
          </a:p>
        </p:txBody>
      </p:sp>
      <p:sp>
        <p:nvSpPr>
          <p:cNvPr id="21" name="3 Marcador de número de diapositiva"/>
          <p:cNvSpPr>
            <a:spLocks noGrp="1"/>
          </p:cNvSpPr>
          <p:nvPr>
            <p:ph type="sldNum" sz="quarter" idx="12"/>
          </p:nvPr>
        </p:nvSpPr>
        <p:spPr/>
        <p:txBody>
          <a:bodyPr/>
          <a:lstStyle/>
          <a:p>
            <a:r>
              <a:rPr lang="en-US" altLang="en-US"/>
              <a:t>Pág.</a:t>
            </a:r>
            <a:fld id="{E77FC07D-E4C6-4B1A-B4E2-9FD3B9AE1517}" type="slidenum">
              <a:rPr lang="en-US" altLang="en-US"/>
              <a:pPr/>
              <a:t>23</a:t>
            </a:fld>
            <a:endParaRPr lang="en-US" altLang="en-US"/>
          </a:p>
        </p:txBody>
      </p:sp>
      <p:sp>
        <p:nvSpPr>
          <p:cNvPr id="169987" name="Line 3"/>
          <p:cNvSpPr>
            <a:spLocks noChangeShapeType="1"/>
          </p:cNvSpPr>
          <p:nvPr/>
        </p:nvSpPr>
        <p:spPr bwMode="auto">
          <a:xfrm>
            <a:off x="2579688" y="6115050"/>
            <a:ext cx="4572000" cy="0"/>
          </a:xfrm>
          <a:prstGeom prst="line">
            <a:avLst/>
          </a:prstGeom>
          <a:noFill/>
          <a:ln w="57150">
            <a:solidFill>
              <a:schemeClr val="tx1"/>
            </a:solidFill>
            <a:round/>
            <a:headEnd/>
            <a:tailEnd/>
          </a:ln>
          <a:effectLst/>
        </p:spPr>
        <p:txBody>
          <a:bodyPr wrap="none" anchor="ctr"/>
          <a:lstStyle/>
          <a:p>
            <a:endParaRPr lang="es-ES"/>
          </a:p>
        </p:txBody>
      </p:sp>
      <p:sp>
        <p:nvSpPr>
          <p:cNvPr id="169988" name="Line 4"/>
          <p:cNvSpPr>
            <a:spLocks noChangeShapeType="1"/>
          </p:cNvSpPr>
          <p:nvPr/>
        </p:nvSpPr>
        <p:spPr bwMode="auto">
          <a:xfrm rot="-5400000">
            <a:off x="293688" y="3829050"/>
            <a:ext cx="4572000" cy="0"/>
          </a:xfrm>
          <a:prstGeom prst="line">
            <a:avLst/>
          </a:prstGeom>
          <a:noFill/>
          <a:ln w="57150">
            <a:solidFill>
              <a:schemeClr val="tx1"/>
            </a:solidFill>
            <a:round/>
            <a:headEnd/>
            <a:tailEnd/>
          </a:ln>
          <a:effectLst/>
        </p:spPr>
        <p:txBody>
          <a:bodyPr wrap="none" anchor="ctr"/>
          <a:lstStyle/>
          <a:p>
            <a:endParaRPr lang="es-ES"/>
          </a:p>
        </p:txBody>
      </p:sp>
      <p:sp>
        <p:nvSpPr>
          <p:cNvPr id="169989" name="Text Box 5"/>
          <p:cNvSpPr txBox="1">
            <a:spLocks noChangeArrowheads="1"/>
          </p:cNvSpPr>
          <p:nvPr/>
        </p:nvSpPr>
        <p:spPr bwMode="auto">
          <a:xfrm>
            <a:off x="7035606" y="6165221"/>
            <a:ext cx="338554" cy="369332"/>
          </a:xfrm>
          <a:prstGeom prst="rect">
            <a:avLst/>
          </a:prstGeom>
          <a:noFill/>
          <a:ln w="9525">
            <a:noFill/>
            <a:miter lim="800000"/>
            <a:headEnd/>
            <a:tailEnd/>
          </a:ln>
          <a:effectLst/>
        </p:spPr>
        <p:txBody>
          <a:bodyPr wrap="none">
            <a:spAutoFit/>
          </a:bodyPr>
          <a:lstStyle/>
          <a:p>
            <a:r>
              <a:rPr lang="en-US" altLang="en-US" sz="1800" b="1" i="1" baseline="0" dirty="0" smtClean="0"/>
              <a:t>Y</a:t>
            </a:r>
            <a:endParaRPr lang="en-US" altLang="en-US" sz="1800" b="1" baseline="0" dirty="0"/>
          </a:p>
        </p:txBody>
      </p:sp>
      <p:sp>
        <p:nvSpPr>
          <p:cNvPr id="169990" name="Text Box 6"/>
          <p:cNvSpPr txBox="1">
            <a:spLocks noChangeArrowheads="1"/>
          </p:cNvSpPr>
          <p:nvPr/>
        </p:nvSpPr>
        <p:spPr bwMode="auto">
          <a:xfrm>
            <a:off x="1717017" y="1497447"/>
            <a:ext cx="518092" cy="369332"/>
          </a:xfrm>
          <a:prstGeom prst="rect">
            <a:avLst/>
          </a:prstGeom>
          <a:noFill/>
          <a:ln w="9525">
            <a:noFill/>
            <a:miter lim="800000"/>
            <a:headEnd/>
            <a:tailEnd/>
          </a:ln>
          <a:effectLst/>
        </p:spPr>
        <p:txBody>
          <a:bodyPr wrap="none">
            <a:spAutoFit/>
          </a:bodyPr>
          <a:lstStyle/>
          <a:p>
            <a:r>
              <a:rPr lang="en-US" altLang="en-US" sz="1800" b="1" baseline="0" dirty="0" smtClean="0"/>
              <a:t>AD</a:t>
            </a:r>
            <a:endParaRPr lang="en-US" altLang="en-US" sz="1800" b="1" baseline="0" dirty="0"/>
          </a:p>
        </p:txBody>
      </p:sp>
      <p:sp>
        <p:nvSpPr>
          <p:cNvPr id="169991" name="Line 7"/>
          <p:cNvSpPr>
            <a:spLocks noChangeShapeType="1"/>
          </p:cNvSpPr>
          <p:nvPr/>
        </p:nvSpPr>
        <p:spPr bwMode="auto">
          <a:xfrm flipV="1">
            <a:off x="2593975" y="1905000"/>
            <a:ext cx="4179888" cy="4179888"/>
          </a:xfrm>
          <a:prstGeom prst="line">
            <a:avLst/>
          </a:prstGeom>
          <a:noFill/>
          <a:ln w="38100">
            <a:solidFill>
              <a:srgbClr val="FF3300"/>
            </a:solidFill>
            <a:round/>
            <a:headEnd/>
            <a:tailEnd/>
          </a:ln>
          <a:effectLst/>
        </p:spPr>
        <p:txBody>
          <a:bodyPr wrap="none" anchor="ctr"/>
          <a:lstStyle/>
          <a:p>
            <a:endParaRPr lang="es-ES"/>
          </a:p>
        </p:txBody>
      </p:sp>
      <p:sp>
        <p:nvSpPr>
          <p:cNvPr id="169992" name="Text Box 8"/>
          <p:cNvSpPr txBox="1">
            <a:spLocks noChangeArrowheads="1"/>
          </p:cNvSpPr>
          <p:nvPr/>
        </p:nvSpPr>
        <p:spPr bwMode="auto">
          <a:xfrm>
            <a:off x="6577013" y="1530350"/>
            <a:ext cx="930063" cy="369332"/>
          </a:xfrm>
          <a:prstGeom prst="rect">
            <a:avLst/>
          </a:prstGeom>
          <a:noFill/>
          <a:ln w="9525">
            <a:noFill/>
            <a:miter lim="800000"/>
            <a:headEnd/>
            <a:tailEnd/>
          </a:ln>
          <a:effectLst/>
        </p:spPr>
        <p:txBody>
          <a:bodyPr wrap="none">
            <a:spAutoFit/>
          </a:bodyPr>
          <a:lstStyle/>
          <a:p>
            <a:pPr algn="l"/>
            <a:r>
              <a:rPr lang="en-US" altLang="en-US" sz="1800" b="1" baseline="0" dirty="0" smtClean="0"/>
              <a:t>45</a:t>
            </a:r>
            <a:r>
              <a:rPr lang="en-US" altLang="en-US" sz="1800" b="1" baseline="30000" dirty="0" smtClean="0"/>
              <a:t>o LINE</a:t>
            </a:r>
            <a:endParaRPr lang="en-US" altLang="en-US" sz="1800" baseline="0" dirty="0"/>
          </a:p>
        </p:txBody>
      </p:sp>
      <p:sp>
        <p:nvSpPr>
          <p:cNvPr id="169994" name="Line 10"/>
          <p:cNvSpPr>
            <a:spLocks noChangeShapeType="1"/>
          </p:cNvSpPr>
          <p:nvPr/>
        </p:nvSpPr>
        <p:spPr bwMode="auto">
          <a:xfrm flipV="1">
            <a:off x="2574925" y="3192463"/>
            <a:ext cx="4340225" cy="1746250"/>
          </a:xfrm>
          <a:prstGeom prst="line">
            <a:avLst/>
          </a:prstGeom>
          <a:noFill/>
          <a:ln w="28575">
            <a:solidFill>
              <a:srgbClr val="003399"/>
            </a:solidFill>
            <a:round/>
            <a:headEnd/>
            <a:tailEnd/>
          </a:ln>
          <a:effectLst/>
        </p:spPr>
        <p:txBody>
          <a:bodyPr wrap="none" anchor="ctr">
            <a:spAutoFit/>
          </a:bodyPr>
          <a:lstStyle/>
          <a:p>
            <a:endParaRPr lang="es-ES"/>
          </a:p>
        </p:txBody>
      </p:sp>
      <p:sp>
        <p:nvSpPr>
          <p:cNvPr id="169995" name="Text Box 11"/>
          <p:cNvSpPr txBox="1">
            <a:spLocks noChangeArrowheads="1"/>
          </p:cNvSpPr>
          <p:nvPr/>
        </p:nvSpPr>
        <p:spPr bwMode="auto">
          <a:xfrm>
            <a:off x="6945313" y="2886075"/>
            <a:ext cx="630301" cy="461665"/>
          </a:xfrm>
          <a:prstGeom prst="rect">
            <a:avLst/>
          </a:prstGeom>
          <a:noFill/>
          <a:ln w="9525">
            <a:noFill/>
            <a:miter lim="800000"/>
            <a:headEnd/>
            <a:tailEnd/>
          </a:ln>
          <a:effectLst/>
        </p:spPr>
        <p:txBody>
          <a:bodyPr wrap="none">
            <a:spAutoFit/>
          </a:bodyPr>
          <a:lstStyle/>
          <a:p>
            <a:pPr algn="l"/>
            <a:r>
              <a:rPr lang="en-US" altLang="en-US" b="1" i="1" baseline="0" dirty="0" smtClean="0"/>
              <a:t>AD</a:t>
            </a:r>
            <a:endParaRPr lang="en-US" altLang="en-US" b="1" baseline="0" dirty="0"/>
          </a:p>
        </p:txBody>
      </p:sp>
      <p:sp>
        <p:nvSpPr>
          <p:cNvPr id="169999" name="AutoShape 15"/>
          <p:cNvSpPr>
            <a:spLocks/>
          </p:cNvSpPr>
          <p:nvPr/>
        </p:nvSpPr>
        <p:spPr bwMode="auto">
          <a:xfrm>
            <a:off x="2593975" y="4921250"/>
            <a:ext cx="139700" cy="1163638"/>
          </a:xfrm>
          <a:prstGeom prst="rightBrace">
            <a:avLst>
              <a:gd name="adj1" fmla="val 69413"/>
              <a:gd name="adj2" fmla="val 50000"/>
            </a:avLst>
          </a:prstGeom>
          <a:noFill/>
          <a:ln w="9525">
            <a:solidFill>
              <a:schemeClr val="tx1"/>
            </a:solidFill>
            <a:round/>
            <a:headEnd/>
            <a:tailEnd/>
          </a:ln>
          <a:effectLst/>
        </p:spPr>
        <p:txBody>
          <a:bodyPr wrap="none" anchor="ctr">
            <a:spAutoFit/>
          </a:bodyPr>
          <a:lstStyle/>
          <a:p>
            <a:endParaRPr lang="es-ES"/>
          </a:p>
        </p:txBody>
      </p:sp>
      <p:sp>
        <p:nvSpPr>
          <p:cNvPr id="170000" name="Text Box 16"/>
          <p:cNvSpPr txBox="1">
            <a:spLocks noChangeArrowheads="1"/>
          </p:cNvSpPr>
          <p:nvPr/>
        </p:nvSpPr>
        <p:spPr bwMode="auto">
          <a:xfrm>
            <a:off x="2693988" y="5207000"/>
            <a:ext cx="2811475" cy="338554"/>
          </a:xfrm>
          <a:prstGeom prst="rect">
            <a:avLst/>
          </a:prstGeom>
          <a:noFill/>
          <a:ln w="9525">
            <a:noFill/>
            <a:miter lim="800000"/>
            <a:headEnd/>
            <a:tailEnd/>
          </a:ln>
          <a:effectLst/>
        </p:spPr>
        <p:txBody>
          <a:bodyPr wrap="none">
            <a:spAutoFit/>
          </a:bodyPr>
          <a:lstStyle/>
          <a:p>
            <a:pPr algn="l"/>
            <a:r>
              <a:rPr lang="en-US" altLang="en-US" sz="1600" b="1" baseline="0" dirty="0" smtClean="0"/>
              <a:t>AUTONOMOUS SPENDING</a:t>
            </a:r>
            <a:endParaRPr lang="en-US" altLang="en-US" sz="1600" b="1" baseline="0" dirty="0"/>
          </a:p>
        </p:txBody>
      </p:sp>
      <p:sp>
        <p:nvSpPr>
          <p:cNvPr id="170001" name="Rectangle 17"/>
          <p:cNvSpPr>
            <a:spLocks noChangeArrowheads="1"/>
          </p:cNvSpPr>
          <p:nvPr/>
        </p:nvSpPr>
        <p:spPr bwMode="auto">
          <a:xfrm>
            <a:off x="2574925" y="4127500"/>
            <a:ext cx="1993900" cy="1993900"/>
          </a:xfrm>
          <a:prstGeom prst="rect">
            <a:avLst/>
          </a:prstGeom>
          <a:noFill/>
          <a:ln w="9525">
            <a:solidFill>
              <a:schemeClr val="tx1"/>
            </a:solidFill>
            <a:prstDash val="dash"/>
            <a:miter lim="800000"/>
            <a:headEnd/>
            <a:tailEnd/>
          </a:ln>
          <a:effectLst/>
        </p:spPr>
        <p:txBody>
          <a:bodyPr anchor="ctr">
            <a:spAutoFit/>
          </a:bodyPr>
          <a:lstStyle/>
          <a:p>
            <a:endParaRPr lang="es-ES"/>
          </a:p>
        </p:txBody>
      </p:sp>
      <p:sp>
        <p:nvSpPr>
          <p:cNvPr id="170002" name="Oval 18"/>
          <p:cNvSpPr>
            <a:spLocks noChangeArrowheads="1"/>
          </p:cNvSpPr>
          <p:nvPr/>
        </p:nvSpPr>
        <p:spPr bwMode="auto">
          <a:xfrm>
            <a:off x="4479925" y="4057650"/>
            <a:ext cx="141288" cy="141288"/>
          </a:xfrm>
          <a:prstGeom prst="ellipse">
            <a:avLst/>
          </a:prstGeom>
          <a:solidFill>
            <a:schemeClr val="tx1"/>
          </a:solidFill>
          <a:ln w="9525">
            <a:solidFill>
              <a:schemeClr val="tx1"/>
            </a:solidFill>
            <a:round/>
            <a:headEnd/>
            <a:tailEnd/>
          </a:ln>
          <a:effectLst/>
        </p:spPr>
        <p:txBody>
          <a:bodyPr wrap="none" anchor="ctr">
            <a:spAutoFit/>
          </a:bodyPr>
          <a:lstStyle/>
          <a:p>
            <a:endParaRPr lang="es-ES"/>
          </a:p>
        </p:txBody>
      </p:sp>
      <p:sp>
        <p:nvSpPr>
          <p:cNvPr id="170003" name="Text Box 19"/>
          <p:cNvSpPr txBox="1">
            <a:spLocks noChangeArrowheads="1"/>
          </p:cNvSpPr>
          <p:nvPr/>
        </p:nvSpPr>
        <p:spPr bwMode="auto">
          <a:xfrm>
            <a:off x="5094288" y="4494213"/>
            <a:ext cx="184150" cy="366712"/>
          </a:xfrm>
          <a:prstGeom prst="rect">
            <a:avLst/>
          </a:prstGeom>
          <a:noFill/>
          <a:ln w="9525">
            <a:noFill/>
            <a:miter lim="800000"/>
            <a:headEnd/>
            <a:tailEnd/>
          </a:ln>
          <a:effectLst/>
        </p:spPr>
        <p:txBody>
          <a:bodyPr wrap="none">
            <a:spAutoFit/>
          </a:bodyPr>
          <a:lstStyle/>
          <a:p>
            <a:pPr algn="l"/>
            <a:endParaRPr lang="es-ES_tradnl" altLang="en-US" sz="1800" b="1" baseline="0"/>
          </a:p>
        </p:txBody>
      </p:sp>
      <p:sp>
        <p:nvSpPr>
          <p:cNvPr id="170004" name="AutoShape 20"/>
          <p:cNvSpPr>
            <a:spLocks/>
          </p:cNvSpPr>
          <p:nvPr/>
        </p:nvSpPr>
        <p:spPr bwMode="auto">
          <a:xfrm>
            <a:off x="5332413" y="4670425"/>
            <a:ext cx="2449512" cy="650875"/>
          </a:xfrm>
          <a:prstGeom prst="callout1">
            <a:avLst>
              <a:gd name="adj1" fmla="val 17560"/>
              <a:gd name="adj2" fmla="val -3111"/>
              <a:gd name="adj3" fmla="val -79755"/>
              <a:gd name="adj4" fmla="val -30458"/>
            </a:avLst>
          </a:prstGeom>
          <a:noFill/>
          <a:ln w="9525">
            <a:solidFill>
              <a:schemeClr val="tx1"/>
            </a:solidFill>
            <a:miter lim="800000"/>
            <a:headEnd/>
            <a:tailEnd/>
          </a:ln>
          <a:effectLst/>
        </p:spPr>
        <p:txBody>
          <a:bodyPr>
            <a:spAutoFit/>
          </a:bodyPr>
          <a:lstStyle/>
          <a:p>
            <a:r>
              <a:rPr lang="en-US" altLang="en-US" sz="1800" b="1" baseline="0" dirty="0" smtClean="0"/>
              <a:t>EQUILIBRIUM:</a:t>
            </a:r>
            <a:endParaRPr lang="en-US" altLang="en-US" sz="1800" b="1" baseline="0" dirty="0"/>
          </a:p>
          <a:p>
            <a:r>
              <a:rPr lang="en-US" altLang="en-US" sz="1800" b="1" i="1" baseline="0" dirty="0"/>
              <a:t>Y = </a:t>
            </a:r>
            <a:r>
              <a:rPr lang="en-US" altLang="en-US" sz="1800" b="1" i="1" baseline="0" dirty="0" smtClean="0"/>
              <a:t>DA</a:t>
            </a:r>
            <a:endParaRPr lang="en-US" altLang="en-US" baseline="0" dirty="0"/>
          </a:p>
        </p:txBody>
      </p:sp>
      <p:sp>
        <p:nvSpPr>
          <p:cNvPr id="170006" name="Text Box 22"/>
          <p:cNvSpPr txBox="1">
            <a:spLocks noChangeArrowheads="1"/>
          </p:cNvSpPr>
          <p:nvPr/>
        </p:nvSpPr>
        <p:spPr bwMode="auto">
          <a:xfrm>
            <a:off x="4175125" y="3573463"/>
            <a:ext cx="404813" cy="457200"/>
          </a:xfrm>
          <a:prstGeom prst="rect">
            <a:avLst/>
          </a:prstGeom>
          <a:noFill/>
          <a:ln w="9525">
            <a:noFill/>
            <a:miter lim="800000"/>
            <a:headEnd/>
            <a:tailEnd/>
          </a:ln>
          <a:effectLst/>
        </p:spPr>
        <p:txBody>
          <a:bodyPr wrap="none">
            <a:spAutoFit/>
          </a:bodyPr>
          <a:lstStyle/>
          <a:p>
            <a:pPr algn="l"/>
            <a:r>
              <a:rPr lang="en-US" altLang="en-US" b="1" i="1" baseline="0" dirty="0" smtClean="0"/>
              <a:t>E</a:t>
            </a:r>
            <a:endParaRPr lang="en-US" altLang="en-US" b="1" baseline="0" dirty="0"/>
          </a:p>
        </p:txBody>
      </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285750" y="217488"/>
            <a:ext cx="8553450" cy="1143000"/>
          </a:xfrm>
        </p:spPr>
        <p:txBody>
          <a:bodyPr>
            <a:normAutofit fontScale="90000"/>
          </a:bodyPr>
          <a:lstStyle/>
          <a:p>
            <a:r>
              <a:rPr lang="en-US" altLang="en-US" sz="3600" dirty="0" smtClean="0"/>
              <a:t>¿HOW AN INCREASE IN NET EXPORT WOULD AFFECT THE EQUILIBRIUM INCOME? </a:t>
            </a:r>
            <a:endParaRPr lang="en-US" altLang="en-US" dirty="0"/>
          </a:p>
        </p:txBody>
      </p:sp>
      <p:sp>
        <p:nvSpPr>
          <p:cNvPr id="37" name="3 Marcador de número de diapositiva"/>
          <p:cNvSpPr>
            <a:spLocks noGrp="1"/>
          </p:cNvSpPr>
          <p:nvPr>
            <p:ph type="sldNum" sz="quarter" idx="12"/>
          </p:nvPr>
        </p:nvSpPr>
        <p:spPr/>
        <p:txBody>
          <a:bodyPr/>
          <a:lstStyle/>
          <a:p>
            <a:r>
              <a:rPr lang="en-US" altLang="en-US"/>
              <a:t>Pág.</a:t>
            </a:r>
            <a:fld id="{446CCE79-7321-4F4A-914A-E8D0731F2E75}" type="slidenum">
              <a:rPr lang="en-US" altLang="en-US"/>
              <a:pPr/>
              <a:t>24</a:t>
            </a:fld>
            <a:endParaRPr lang="en-US" altLang="en-US"/>
          </a:p>
        </p:txBody>
      </p:sp>
      <p:grpSp>
        <p:nvGrpSpPr>
          <p:cNvPr id="2" name="Group 61"/>
          <p:cNvGrpSpPr>
            <a:grpSpLocks/>
          </p:cNvGrpSpPr>
          <p:nvPr/>
        </p:nvGrpSpPr>
        <p:grpSpPr bwMode="auto">
          <a:xfrm>
            <a:off x="2600325" y="2051050"/>
            <a:ext cx="6543676" cy="3619501"/>
            <a:chOff x="1638" y="1292"/>
            <a:chExt cx="4122" cy="2280"/>
          </a:xfrm>
        </p:grpSpPr>
        <p:sp>
          <p:nvSpPr>
            <p:cNvPr id="178198" name="Line 22"/>
            <p:cNvSpPr>
              <a:spLocks noChangeShapeType="1"/>
            </p:cNvSpPr>
            <p:nvPr/>
          </p:nvSpPr>
          <p:spPr bwMode="auto">
            <a:xfrm flipV="1">
              <a:off x="1638" y="1491"/>
              <a:ext cx="2734" cy="1100"/>
            </a:xfrm>
            <a:prstGeom prst="line">
              <a:avLst/>
            </a:prstGeom>
            <a:noFill/>
            <a:ln w="28575">
              <a:solidFill>
                <a:schemeClr val="accent2"/>
              </a:solidFill>
              <a:round/>
              <a:headEnd/>
              <a:tailEnd/>
            </a:ln>
            <a:effectLst/>
          </p:spPr>
          <p:txBody>
            <a:bodyPr wrap="none" anchor="ctr">
              <a:spAutoFit/>
            </a:bodyPr>
            <a:lstStyle/>
            <a:p>
              <a:endParaRPr lang="es-ES"/>
            </a:p>
          </p:txBody>
        </p:sp>
        <p:sp>
          <p:nvSpPr>
            <p:cNvPr id="178200" name="Text Box 24"/>
            <p:cNvSpPr txBox="1">
              <a:spLocks noChangeArrowheads="1"/>
            </p:cNvSpPr>
            <p:nvPr/>
          </p:nvSpPr>
          <p:spPr bwMode="auto">
            <a:xfrm>
              <a:off x="2315" y="3281"/>
              <a:ext cx="403" cy="291"/>
            </a:xfrm>
            <a:prstGeom prst="rect">
              <a:avLst/>
            </a:prstGeom>
            <a:noFill/>
            <a:ln w="9525">
              <a:noFill/>
              <a:miter lim="800000"/>
              <a:headEnd/>
              <a:tailEnd/>
            </a:ln>
            <a:effectLst/>
          </p:spPr>
          <p:txBody>
            <a:bodyPr wrap="none">
              <a:spAutoFit/>
            </a:bodyPr>
            <a:lstStyle/>
            <a:p>
              <a:pPr algn="l"/>
              <a:r>
                <a:rPr lang="en-US" altLang="en-US" b="1" i="1" baseline="0" dirty="0" smtClean="0"/>
                <a:t>45º</a:t>
              </a:r>
              <a:endParaRPr lang="en-US" altLang="en-US" b="1" baseline="0" dirty="0"/>
            </a:p>
          </p:txBody>
        </p:sp>
        <p:sp>
          <p:nvSpPr>
            <p:cNvPr id="178218" name="Text Box 42"/>
            <p:cNvSpPr txBox="1">
              <a:spLocks noChangeArrowheads="1"/>
            </p:cNvSpPr>
            <p:nvPr/>
          </p:nvSpPr>
          <p:spPr bwMode="auto">
            <a:xfrm>
              <a:off x="3782" y="1292"/>
              <a:ext cx="1978" cy="291"/>
            </a:xfrm>
            <a:prstGeom prst="rect">
              <a:avLst/>
            </a:prstGeom>
            <a:noFill/>
            <a:ln w="9525">
              <a:noFill/>
              <a:miter lim="800000"/>
              <a:headEnd/>
              <a:tailEnd/>
            </a:ln>
            <a:effectLst/>
          </p:spPr>
          <p:txBody>
            <a:bodyPr wrap="square">
              <a:spAutoFit/>
            </a:bodyPr>
            <a:lstStyle/>
            <a:p>
              <a:pPr algn="l"/>
              <a:r>
                <a:rPr lang="en-US" altLang="en-US" b="1" i="1" baseline="0" dirty="0" smtClean="0"/>
                <a:t>AD</a:t>
              </a:r>
              <a:r>
                <a:rPr lang="en-US" altLang="en-US" b="1" i="1" dirty="0" smtClean="0"/>
                <a:t>1</a:t>
              </a:r>
              <a:r>
                <a:rPr lang="en-US" altLang="en-US" b="1" i="1" baseline="0" dirty="0" smtClean="0"/>
                <a:t>=A</a:t>
              </a:r>
              <a:r>
                <a:rPr lang="en-US" altLang="en-US" b="1" i="1" dirty="0" smtClean="0"/>
                <a:t>1</a:t>
              </a:r>
              <a:r>
                <a:rPr lang="en-US" altLang="en-US" b="1" i="1" baseline="0" dirty="0" smtClean="0"/>
                <a:t>+(c(1-t)-m)Y</a:t>
              </a:r>
              <a:endParaRPr lang="en-US" altLang="en-US" b="1" dirty="0"/>
            </a:p>
          </p:txBody>
        </p:sp>
        <p:sp>
          <p:nvSpPr>
            <p:cNvPr id="178233" name="Line 57"/>
            <p:cNvSpPr>
              <a:spLocks noChangeShapeType="1"/>
            </p:cNvSpPr>
            <p:nvPr/>
          </p:nvSpPr>
          <p:spPr bwMode="auto">
            <a:xfrm flipV="1">
              <a:off x="2868" y="2112"/>
              <a:ext cx="0" cy="456"/>
            </a:xfrm>
            <a:prstGeom prst="line">
              <a:avLst/>
            </a:prstGeom>
            <a:noFill/>
            <a:ln w="9525">
              <a:solidFill>
                <a:schemeClr val="tx1"/>
              </a:solidFill>
              <a:prstDash val="sysDot"/>
              <a:round/>
              <a:headEnd/>
              <a:tailEnd type="triangle" w="lg" len="lg"/>
            </a:ln>
            <a:effectLst/>
          </p:spPr>
          <p:txBody>
            <a:bodyPr wrap="none" anchor="ctr">
              <a:spAutoFit/>
            </a:bodyPr>
            <a:lstStyle/>
            <a:p>
              <a:endParaRPr lang="es-ES"/>
            </a:p>
          </p:txBody>
        </p:sp>
      </p:grpSp>
      <p:sp>
        <p:nvSpPr>
          <p:cNvPr id="178181" name="Text Box 5"/>
          <p:cNvSpPr txBox="1">
            <a:spLocks noChangeArrowheads="1"/>
          </p:cNvSpPr>
          <p:nvPr/>
        </p:nvSpPr>
        <p:spPr bwMode="auto">
          <a:xfrm>
            <a:off x="6854581" y="6126163"/>
            <a:ext cx="1705916" cy="461665"/>
          </a:xfrm>
          <a:prstGeom prst="rect">
            <a:avLst/>
          </a:prstGeom>
          <a:noFill/>
          <a:ln w="9525">
            <a:noFill/>
            <a:miter lim="800000"/>
            <a:headEnd/>
            <a:tailEnd/>
          </a:ln>
          <a:effectLst/>
        </p:spPr>
        <p:txBody>
          <a:bodyPr wrap="none">
            <a:spAutoFit/>
          </a:bodyPr>
          <a:lstStyle/>
          <a:p>
            <a:r>
              <a:rPr lang="en-US" altLang="en-US" b="1" baseline="0" dirty="0" smtClean="0"/>
              <a:t>INCOME,</a:t>
            </a:r>
            <a:r>
              <a:rPr lang="en-US" altLang="en-US" b="1" i="1" baseline="0" dirty="0" smtClean="0"/>
              <a:t>Y</a:t>
            </a:r>
            <a:endParaRPr lang="en-US" altLang="en-US" b="1" baseline="0" dirty="0"/>
          </a:p>
        </p:txBody>
      </p:sp>
      <p:sp>
        <p:nvSpPr>
          <p:cNvPr id="178179" name="Line 3"/>
          <p:cNvSpPr>
            <a:spLocks noChangeShapeType="1"/>
          </p:cNvSpPr>
          <p:nvPr/>
        </p:nvSpPr>
        <p:spPr bwMode="auto">
          <a:xfrm>
            <a:off x="2579688" y="6115050"/>
            <a:ext cx="4572000" cy="0"/>
          </a:xfrm>
          <a:prstGeom prst="line">
            <a:avLst/>
          </a:prstGeom>
          <a:noFill/>
          <a:ln w="57150">
            <a:solidFill>
              <a:schemeClr val="tx1"/>
            </a:solidFill>
            <a:round/>
            <a:headEnd/>
            <a:tailEnd/>
          </a:ln>
          <a:effectLst/>
        </p:spPr>
        <p:txBody>
          <a:bodyPr wrap="none" anchor="ctr"/>
          <a:lstStyle/>
          <a:p>
            <a:endParaRPr lang="es-ES"/>
          </a:p>
        </p:txBody>
      </p:sp>
      <p:sp>
        <p:nvSpPr>
          <p:cNvPr id="178180" name="Line 4"/>
          <p:cNvSpPr>
            <a:spLocks noChangeShapeType="1"/>
          </p:cNvSpPr>
          <p:nvPr/>
        </p:nvSpPr>
        <p:spPr bwMode="auto">
          <a:xfrm rot="-5400000">
            <a:off x="293688" y="3829050"/>
            <a:ext cx="4572000" cy="0"/>
          </a:xfrm>
          <a:prstGeom prst="line">
            <a:avLst/>
          </a:prstGeom>
          <a:noFill/>
          <a:ln w="57150">
            <a:solidFill>
              <a:schemeClr val="tx1"/>
            </a:solidFill>
            <a:round/>
            <a:headEnd/>
            <a:tailEnd/>
          </a:ln>
          <a:effectLst/>
        </p:spPr>
        <p:txBody>
          <a:bodyPr wrap="none" anchor="ctr"/>
          <a:lstStyle/>
          <a:p>
            <a:endParaRPr lang="es-ES"/>
          </a:p>
        </p:txBody>
      </p:sp>
      <p:sp>
        <p:nvSpPr>
          <p:cNvPr id="178183" name="Line 7"/>
          <p:cNvSpPr>
            <a:spLocks noChangeShapeType="1"/>
          </p:cNvSpPr>
          <p:nvPr/>
        </p:nvSpPr>
        <p:spPr bwMode="auto">
          <a:xfrm flipV="1">
            <a:off x="2593975" y="1905000"/>
            <a:ext cx="4179888" cy="4179888"/>
          </a:xfrm>
          <a:prstGeom prst="line">
            <a:avLst/>
          </a:prstGeom>
          <a:noFill/>
          <a:ln w="38100">
            <a:solidFill>
              <a:srgbClr val="00B050"/>
            </a:solidFill>
            <a:round/>
            <a:headEnd/>
            <a:tailEnd/>
          </a:ln>
          <a:effectLst/>
        </p:spPr>
        <p:txBody>
          <a:bodyPr wrap="none" anchor="ctr"/>
          <a:lstStyle/>
          <a:p>
            <a:endParaRPr lang="es-ES"/>
          </a:p>
        </p:txBody>
      </p:sp>
      <p:sp>
        <p:nvSpPr>
          <p:cNvPr id="178184" name="Text Box 8"/>
          <p:cNvSpPr txBox="1">
            <a:spLocks noChangeArrowheads="1"/>
          </p:cNvSpPr>
          <p:nvPr/>
        </p:nvSpPr>
        <p:spPr bwMode="auto">
          <a:xfrm>
            <a:off x="6577013" y="1530350"/>
            <a:ext cx="1015021" cy="461665"/>
          </a:xfrm>
          <a:prstGeom prst="rect">
            <a:avLst/>
          </a:prstGeom>
          <a:noFill/>
          <a:ln w="9525">
            <a:noFill/>
            <a:miter lim="800000"/>
            <a:headEnd/>
            <a:tailEnd/>
          </a:ln>
          <a:effectLst/>
        </p:spPr>
        <p:txBody>
          <a:bodyPr wrap="none">
            <a:spAutoFit/>
          </a:bodyPr>
          <a:lstStyle/>
          <a:p>
            <a:pPr algn="l"/>
            <a:r>
              <a:rPr lang="en-US" altLang="en-US" b="1" baseline="0" dirty="0" smtClean="0"/>
              <a:t>Y=AD</a:t>
            </a:r>
            <a:endParaRPr lang="en-US" altLang="en-US" baseline="0" dirty="0"/>
          </a:p>
        </p:txBody>
      </p:sp>
      <p:sp>
        <p:nvSpPr>
          <p:cNvPr id="178191" name="Text Box 15"/>
          <p:cNvSpPr txBox="1">
            <a:spLocks noChangeArrowheads="1"/>
          </p:cNvSpPr>
          <p:nvPr/>
        </p:nvSpPr>
        <p:spPr bwMode="auto">
          <a:xfrm>
            <a:off x="5094288" y="4494213"/>
            <a:ext cx="184150" cy="366712"/>
          </a:xfrm>
          <a:prstGeom prst="rect">
            <a:avLst/>
          </a:prstGeom>
          <a:noFill/>
          <a:ln w="9525">
            <a:noFill/>
            <a:miter lim="800000"/>
            <a:headEnd/>
            <a:tailEnd/>
          </a:ln>
          <a:effectLst/>
        </p:spPr>
        <p:txBody>
          <a:bodyPr wrap="none">
            <a:spAutoFit/>
          </a:bodyPr>
          <a:lstStyle/>
          <a:p>
            <a:pPr algn="l"/>
            <a:endParaRPr lang="es-ES_tradnl" altLang="en-US" sz="1800" b="1" baseline="0"/>
          </a:p>
        </p:txBody>
      </p:sp>
      <p:grpSp>
        <p:nvGrpSpPr>
          <p:cNvPr id="3" name="Group 56"/>
          <p:cNvGrpSpPr>
            <a:grpSpLocks/>
          </p:cNvGrpSpPr>
          <p:nvPr/>
        </p:nvGrpSpPr>
        <p:grpSpPr bwMode="auto">
          <a:xfrm>
            <a:off x="2574925" y="3192462"/>
            <a:ext cx="4340226" cy="3314700"/>
            <a:chOff x="1622" y="2011"/>
            <a:chExt cx="2734" cy="2088"/>
          </a:xfrm>
        </p:grpSpPr>
        <p:sp>
          <p:nvSpPr>
            <p:cNvPr id="178186" name="Line 10"/>
            <p:cNvSpPr>
              <a:spLocks noChangeShapeType="1"/>
            </p:cNvSpPr>
            <p:nvPr/>
          </p:nvSpPr>
          <p:spPr bwMode="auto">
            <a:xfrm flipV="1">
              <a:off x="1622" y="2011"/>
              <a:ext cx="2734" cy="1100"/>
            </a:xfrm>
            <a:prstGeom prst="line">
              <a:avLst/>
            </a:prstGeom>
            <a:noFill/>
            <a:ln w="28575">
              <a:solidFill>
                <a:srgbClr val="003399"/>
              </a:solidFill>
              <a:round/>
              <a:headEnd/>
              <a:tailEnd/>
            </a:ln>
            <a:effectLst/>
          </p:spPr>
          <p:txBody>
            <a:bodyPr anchor="ctr">
              <a:spAutoFit/>
            </a:bodyPr>
            <a:lstStyle/>
            <a:p>
              <a:endParaRPr lang="es-ES"/>
            </a:p>
          </p:txBody>
        </p:sp>
        <p:sp>
          <p:nvSpPr>
            <p:cNvPr id="178196" name="Text Box 20"/>
            <p:cNvSpPr txBox="1">
              <a:spLocks noChangeArrowheads="1"/>
            </p:cNvSpPr>
            <p:nvPr/>
          </p:nvSpPr>
          <p:spPr bwMode="auto">
            <a:xfrm>
              <a:off x="2766" y="3847"/>
              <a:ext cx="331" cy="252"/>
            </a:xfrm>
            <a:prstGeom prst="rect">
              <a:avLst/>
            </a:prstGeom>
            <a:noFill/>
            <a:ln w="9525">
              <a:noFill/>
              <a:miter lim="800000"/>
              <a:headEnd/>
              <a:tailEnd/>
            </a:ln>
            <a:effectLst/>
          </p:spPr>
          <p:txBody>
            <a:bodyPr wrap="square">
              <a:spAutoFit/>
            </a:bodyPr>
            <a:lstStyle/>
            <a:p>
              <a:pPr algn="l"/>
              <a:r>
                <a:rPr lang="en-US" altLang="en-US" sz="2000" baseline="0" dirty="0" err="1" smtClean="0"/>
                <a:t>Y</a:t>
              </a:r>
              <a:r>
                <a:rPr lang="en-US" altLang="en-US" sz="2000" dirty="0" err="1" smtClean="0"/>
                <a:t>o</a:t>
              </a:r>
              <a:endParaRPr lang="en-US" altLang="en-US" sz="2000" dirty="0"/>
            </a:p>
          </p:txBody>
        </p:sp>
        <p:sp>
          <p:nvSpPr>
            <p:cNvPr id="178190" name="Oval 14"/>
            <p:cNvSpPr>
              <a:spLocks noChangeArrowheads="1"/>
            </p:cNvSpPr>
            <p:nvPr/>
          </p:nvSpPr>
          <p:spPr bwMode="auto">
            <a:xfrm>
              <a:off x="2822" y="2556"/>
              <a:ext cx="89" cy="89"/>
            </a:xfrm>
            <a:prstGeom prst="ellipse">
              <a:avLst/>
            </a:prstGeom>
            <a:solidFill>
              <a:schemeClr val="tx1"/>
            </a:solidFill>
            <a:ln w="9525">
              <a:solidFill>
                <a:schemeClr val="tx1"/>
              </a:solidFill>
              <a:round/>
              <a:headEnd/>
              <a:tailEnd/>
            </a:ln>
            <a:effectLst/>
          </p:spPr>
          <p:txBody>
            <a:bodyPr anchor="ctr">
              <a:spAutoFit/>
            </a:bodyPr>
            <a:lstStyle/>
            <a:p>
              <a:endParaRPr lang="es-ES"/>
            </a:p>
          </p:txBody>
        </p:sp>
        <p:sp>
          <p:nvSpPr>
            <p:cNvPr id="178193" name="Text Box 17"/>
            <p:cNvSpPr txBox="1">
              <a:spLocks noChangeArrowheads="1"/>
            </p:cNvSpPr>
            <p:nvPr/>
          </p:nvSpPr>
          <p:spPr bwMode="auto">
            <a:xfrm>
              <a:off x="2934" y="2607"/>
              <a:ext cx="255" cy="288"/>
            </a:xfrm>
            <a:prstGeom prst="rect">
              <a:avLst/>
            </a:prstGeom>
            <a:noFill/>
            <a:ln w="9525">
              <a:noFill/>
              <a:miter lim="800000"/>
              <a:headEnd/>
              <a:tailEnd/>
            </a:ln>
            <a:effectLst/>
          </p:spPr>
          <p:txBody>
            <a:bodyPr>
              <a:spAutoFit/>
            </a:bodyPr>
            <a:lstStyle/>
            <a:p>
              <a:pPr algn="l"/>
              <a:r>
                <a:rPr lang="en-US" altLang="en-US" b="1" i="1" baseline="0" dirty="0" smtClean="0"/>
                <a:t>E</a:t>
              </a:r>
              <a:endParaRPr lang="en-US" altLang="en-US" b="1" baseline="0" dirty="0"/>
            </a:p>
          </p:txBody>
        </p:sp>
        <p:sp>
          <p:nvSpPr>
            <p:cNvPr id="178210" name="Text Box 34"/>
            <p:cNvSpPr txBox="1">
              <a:spLocks noChangeArrowheads="1"/>
            </p:cNvSpPr>
            <p:nvPr/>
          </p:nvSpPr>
          <p:spPr bwMode="auto">
            <a:xfrm>
              <a:off x="1652" y="2631"/>
              <a:ext cx="297" cy="252"/>
            </a:xfrm>
            <a:prstGeom prst="rect">
              <a:avLst/>
            </a:prstGeom>
            <a:noFill/>
            <a:ln w="9525">
              <a:noFill/>
              <a:miter lim="800000"/>
              <a:headEnd/>
              <a:tailEnd/>
            </a:ln>
            <a:effectLst/>
          </p:spPr>
          <p:txBody>
            <a:bodyPr wrap="square">
              <a:spAutoFit/>
            </a:bodyPr>
            <a:lstStyle/>
            <a:p>
              <a:pPr algn="l"/>
              <a:r>
                <a:rPr lang="en-US" altLang="en-US" sz="2000" baseline="0" dirty="0" err="1" smtClean="0"/>
                <a:t>Y</a:t>
              </a:r>
              <a:r>
                <a:rPr lang="en-US" altLang="en-US" sz="2000" dirty="0" err="1" smtClean="0"/>
                <a:t>o</a:t>
              </a:r>
              <a:endParaRPr lang="en-US" altLang="en-US" sz="2000" dirty="0"/>
            </a:p>
          </p:txBody>
        </p:sp>
        <p:sp>
          <p:nvSpPr>
            <p:cNvPr id="178230" name="Line 54"/>
            <p:cNvSpPr>
              <a:spLocks noChangeShapeType="1"/>
            </p:cNvSpPr>
            <p:nvPr/>
          </p:nvSpPr>
          <p:spPr bwMode="auto">
            <a:xfrm flipV="1">
              <a:off x="1644" y="2616"/>
              <a:ext cx="1212" cy="0"/>
            </a:xfrm>
            <a:prstGeom prst="line">
              <a:avLst/>
            </a:prstGeom>
            <a:noFill/>
            <a:ln w="9525">
              <a:solidFill>
                <a:schemeClr val="tx1"/>
              </a:solidFill>
              <a:prstDash val="sysDot"/>
              <a:round/>
              <a:headEnd/>
              <a:tailEnd/>
            </a:ln>
            <a:effectLst/>
          </p:spPr>
          <p:txBody>
            <a:bodyPr anchor="ctr">
              <a:spAutoFit/>
            </a:bodyPr>
            <a:lstStyle/>
            <a:p>
              <a:endParaRPr lang="es-ES"/>
            </a:p>
          </p:txBody>
        </p:sp>
        <p:sp>
          <p:nvSpPr>
            <p:cNvPr id="178231" name="Line 55"/>
            <p:cNvSpPr>
              <a:spLocks noChangeShapeType="1"/>
            </p:cNvSpPr>
            <p:nvPr/>
          </p:nvSpPr>
          <p:spPr bwMode="auto">
            <a:xfrm>
              <a:off x="2856" y="2640"/>
              <a:ext cx="0" cy="1200"/>
            </a:xfrm>
            <a:prstGeom prst="line">
              <a:avLst/>
            </a:prstGeom>
            <a:noFill/>
            <a:ln w="9525">
              <a:solidFill>
                <a:schemeClr val="tx1"/>
              </a:solidFill>
              <a:prstDash val="sysDot"/>
              <a:round/>
              <a:headEnd/>
              <a:tailEnd/>
            </a:ln>
            <a:effectLst/>
          </p:spPr>
          <p:txBody>
            <a:bodyPr wrap="none" anchor="ctr">
              <a:spAutoFit/>
            </a:bodyPr>
            <a:lstStyle/>
            <a:p>
              <a:endParaRPr lang="es-ES"/>
            </a:p>
          </p:txBody>
        </p:sp>
      </p:grpSp>
      <p:grpSp>
        <p:nvGrpSpPr>
          <p:cNvPr id="4" name="Group 66"/>
          <p:cNvGrpSpPr>
            <a:grpSpLocks/>
          </p:cNvGrpSpPr>
          <p:nvPr/>
        </p:nvGrpSpPr>
        <p:grpSpPr bwMode="auto">
          <a:xfrm>
            <a:off x="2181225" y="2316163"/>
            <a:ext cx="4202113" cy="4191001"/>
            <a:chOff x="1374" y="1459"/>
            <a:chExt cx="2647" cy="2640"/>
          </a:xfrm>
        </p:grpSpPr>
        <p:sp>
          <p:nvSpPr>
            <p:cNvPr id="178208" name="Oval 32"/>
            <p:cNvSpPr>
              <a:spLocks noChangeArrowheads="1"/>
            </p:cNvSpPr>
            <p:nvPr/>
          </p:nvSpPr>
          <p:spPr bwMode="auto">
            <a:xfrm>
              <a:off x="3662" y="1688"/>
              <a:ext cx="89" cy="89"/>
            </a:xfrm>
            <a:prstGeom prst="ellipse">
              <a:avLst/>
            </a:prstGeom>
            <a:solidFill>
              <a:schemeClr val="tx1"/>
            </a:solidFill>
            <a:ln w="9525">
              <a:solidFill>
                <a:schemeClr val="tx1"/>
              </a:solidFill>
              <a:round/>
              <a:headEnd/>
              <a:tailEnd/>
            </a:ln>
            <a:effectLst/>
          </p:spPr>
          <p:txBody>
            <a:bodyPr wrap="none" anchor="ctr">
              <a:spAutoFit/>
            </a:bodyPr>
            <a:lstStyle/>
            <a:p>
              <a:endParaRPr lang="es-ES"/>
            </a:p>
          </p:txBody>
        </p:sp>
        <p:sp>
          <p:nvSpPr>
            <p:cNvPr id="178194" name="Line 18"/>
            <p:cNvSpPr>
              <a:spLocks noChangeShapeType="1"/>
            </p:cNvSpPr>
            <p:nvPr/>
          </p:nvSpPr>
          <p:spPr bwMode="auto">
            <a:xfrm flipH="1">
              <a:off x="3704" y="1752"/>
              <a:ext cx="8" cy="2096"/>
            </a:xfrm>
            <a:prstGeom prst="line">
              <a:avLst/>
            </a:prstGeom>
            <a:noFill/>
            <a:ln w="9525">
              <a:solidFill>
                <a:schemeClr val="tx1"/>
              </a:solidFill>
              <a:prstDash val="sysDot"/>
              <a:round/>
              <a:headEnd/>
              <a:tailEnd/>
            </a:ln>
            <a:effectLst/>
          </p:spPr>
          <p:txBody>
            <a:bodyPr>
              <a:spAutoFit/>
            </a:bodyPr>
            <a:lstStyle/>
            <a:p>
              <a:endParaRPr lang="es-ES"/>
            </a:p>
          </p:txBody>
        </p:sp>
        <p:sp>
          <p:nvSpPr>
            <p:cNvPr id="178197" name="Text Box 21"/>
            <p:cNvSpPr txBox="1">
              <a:spLocks noChangeArrowheads="1"/>
            </p:cNvSpPr>
            <p:nvPr/>
          </p:nvSpPr>
          <p:spPr bwMode="auto">
            <a:xfrm>
              <a:off x="3534" y="3847"/>
              <a:ext cx="487" cy="252"/>
            </a:xfrm>
            <a:prstGeom prst="rect">
              <a:avLst/>
            </a:prstGeom>
            <a:noFill/>
            <a:ln w="9525">
              <a:noFill/>
              <a:miter lim="800000"/>
              <a:headEnd/>
              <a:tailEnd/>
            </a:ln>
            <a:effectLst/>
          </p:spPr>
          <p:txBody>
            <a:bodyPr wrap="square">
              <a:spAutoFit/>
            </a:bodyPr>
            <a:lstStyle/>
            <a:p>
              <a:pPr algn="l"/>
              <a:r>
                <a:rPr lang="en-US" altLang="en-US" sz="2000" baseline="0" dirty="0" smtClean="0"/>
                <a:t>Y</a:t>
              </a:r>
              <a:r>
                <a:rPr lang="en-US" altLang="en-US" sz="2000" dirty="0" smtClean="0"/>
                <a:t>1</a:t>
              </a:r>
              <a:endParaRPr lang="en-US" altLang="en-US" sz="2000" dirty="0"/>
            </a:p>
          </p:txBody>
        </p:sp>
        <p:sp>
          <p:nvSpPr>
            <p:cNvPr id="178211" name="Text Box 35"/>
            <p:cNvSpPr txBox="1">
              <a:spLocks noChangeArrowheads="1"/>
            </p:cNvSpPr>
            <p:nvPr/>
          </p:nvSpPr>
          <p:spPr bwMode="auto">
            <a:xfrm>
              <a:off x="1374" y="1655"/>
              <a:ext cx="281" cy="250"/>
            </a:xfrm>
            <a:prstGeom prst="rect">
              <a:avLst/>
            </a:prstGeom>
            <a:noFill/>
            <a:ln w="9525">
              <a:noFill/>
              <a:miter lim="800000"/>
              <a:headEnd/>
              <a:tailEnd/>
            </a:ln>
            <a:effectLst/>
          </p:spPr>
          <p:txBody>
            <a:bodyPr wrap="none">
              <a:spAutoFit/>
            </a:bodyPr>
            <a:lstStyle/>
            <a:p>
              <a:pPr algn="l"/>
              <a:r>
                <a:rPr lang="en-US" altLang="en-US" sz="2000" baseline="0"/>
                <a:t>Y</a:t>
              </a:r>
              <a:r>
                <a:rPr lang="en-US" altLang="en-US" sz="2000"/>
                <a:t>1</a:t>
              </a:r>
            </a:p>
          </p:txBody>
        </p:sp>
        <p:sp>
          <p:nvSpPr>
            <p:cNvPr id="178214" name="Line 38"/>
            <p:cNvSpPr>
              <a:spLocks noChangeShapeType="1"/>
            </p:cNvSpPr>
            <p:nvPr/>
          </p:nvSpPr>
          <p:spPr bwMode="auto">
            <a:xfrm>
              <a:off x="3360" y="1888"/>
              <a:ext cx="216" cy="0"/>
            </a:xfrm>
            <a:prstGeom prst="line">
              <a:avLst/>
            </a:prstGeom>
            <a:noFill/>
            <a:ln w="9525">
              <a:solidFill>
                <a:schemeClr val="tx1"/>
              </a:solidFill>
              <a:prstDash val="sysDot"/>
              <a:round/>
              <a:headEnd/>
              <a:tailEnd/>
            </a:ln>
            <a:effectLst/>
          </p:spPr>
          <p:txBody>
            <a:bodyPr>
              <a:spAutoFit/>
            </a:bodyPr>
            <a:lstStyle/>
            <a:p>
              <a:endParaRPr lang="es-ES"/>
            </a:p>
          </p:txBody>
        </p:sp>
        <p:sp>
          <p:nvSpPr>
            <p:cNvPr id="178209" name="Line 33"/>
            <p:cNvSpPr>
              <a:spLocks noChangeShapeType="1"/>
            </p:cNvSpPr>
            <p:nvPr/>
          </p:nvSpPr>
          <p:spPr bwMode="auto">
            <a:xfrm flipH="1">
              <a:off x="1624" y="1752"/>
              <a:ext cx="2088" cy="0"/>
            </a:xfrm>
            <a:prstGeom prst="line">
              <a:avLst/>
            </a:prstGeom>
            <a:noFill/>
            <a:ln w="9525">
              <a:solidFill>
                <a:schemeClr val="tx1"/>
              </a:solidFill>
              <a:prstDash val="sysDot"/>
              <a:round/>
              <a:headEnd/>
              <a:tailEnd/>
            </a:ln>
            <a:effectLst/>
          </p:spPr>
          <p:txBody>
            <a:bodyPr>
              <a:spAutoFit/>
            </a:bodyPr>
            <a:lstStyle/>
            <a:p>
              <a:endParaRPr lang="es-ES"/>
            </a:p>
          </p:txBody>
        </p:sp>
        <p:sp>
          <p:nvSpPr>
            <p:cNvPr id="178217" name="Text Box 41"/>
            <p:cNvSpPr txBox="1">
              <a:spLocks noChangeArrowheads="1"/>
            </p:cNvSpPr>
            <p:nvPr/>
          </p:nvSpPr>
          <p:spPr bwMode="auto">
            <a:xfrm>
              <a:off x="3526" y="1459"/>
              <a:ext cx="299" cy="291"/>
            </a:xfrm>
            <a:prstGeom prst="rect">
              <a:avLst/>
            </a:prstGeom>
            <a:noFill/>
            <a:ln w="9525">
              <a:noFill/>
              <a:miter lim="800000"/>
              <a:headEnd/>
              <a:tailEnd/>
            </a:ln>
            <a:effectLst/>
          </p:spPr>
          <p:txBody>
            <a:bodyPr wrap="none">
              <a:spAutoFit/>
            </a:bodyPr>
            <a:lstStyle/>
            <a:p>
              <a:pPr algn="l"/>
              <a:r>
                <a:rPr lang="en-US" altLang="en-US" b="1" i="1" baseline="0" dirty="0" smtClean="0"/>
                <a:t>E’</a:t>
              </a:r>
              <a:endParaRPr lang="en-US" altLang="en-US" b="1" baseline="0" dirty="0"/>
            </a:p>
          </p:txBody>
        </p:sp>
        <p:sp>
          <p:nvSpPr>
            <p:cNvPr id="178235" name="Line 59"/>
            <p:cNvSpPr>
              <a:spLocks noChangeShapeType="1"/>
            </p:cNvSpPr>
            <p:nvPr/>
          </p:nvSpPr>
          <p:spPr bwMode="auto">
            <a:xfrm>
              <a:off x="2952" y="3600"/>
              <a:ext cx="708" cy="0"/>
            </a:xfrm>
            <a:prstGeom prst="line">
              <a:avLst/>
            </a:prstGeom>
            <a:noFill/>
            <a:ln w="9525">
              <a:solidFill>
                <a:schemeClr val="tx1"/>
              </a:solidFill>
              <a:prstDash val="sysDot"/>
              <a:round/>
              <a:headEnd/>
              <a:tailEnd type="triangle" w="lg" len="med"/>
            </a:ln>
            <a:effectLst/>
          </p:spPr>
          <p:txBody>
            <a:bodyPr anchor="ctr">
              <a:spAutoFit/>
            </a:bodyPr>
            <a:lstStyle/>
            <a:p>
              <a:endParaRPr lang="es-ES"/>
            </a:p>
          </p:txBody>
        </p:sp>
        <p:sp>
          <p:nvSpPr>
            <p:cNvPr id="178240" name="Line 64"/>
            <p:cNvSpPr>
              <a:spLocks noChangeShapeType="1"/>
            </p:cNvSpPr>
            <p:nvPr/>
          </p:nvSpPr>
          <p:spPr bwMode="auto">
            <a:xfrm flipV="1">
              <a:off x="3372" y="1908"/>
              <a:ext cx="0" cy="180"/>
            </a:xfrm>
            <a:prstGeom prst="line">
              <a:avLst/>
            </a:prstGeom>
            <a:noFill/>
            <a:ln w="9525">
              <a:solidFill>
                <a:schemeClr val="tx1"/>
              </a:solidFill>
              <a:prstDash val="sysDot"/>
              <a:round/>
              <a:headEnd/>
              <a:tailEnd type="triangle" w="lg" len="med"/>
            </a:ln>
            <a:effectLst/>
          </p:spPr>
          <p:txBody>
            <a:bodyPr wrap="none" anchor="ctr">
              <a:spAutoFit/>
            </a:bodyPr>
            <a:lstStyle/>
            <a:p>
              <a:endParaRPr lang="es-ES"/>
            </a:p>
          </p:txBody>
        </p:sp>
        <p:sp>
          <p:nvSpPr>
            <p:cNvPr id="178241" name="Line 65"/>
            <p:cNvSpPr>
              <a:spLocks noChangeShapeType="1"/>
            </p:cNvSpPr>
            <p:nvPr/>
          </p:nvSpPr>
          <p:spPr bwMode="auto">
            <a:xfrm flipV="1">
              <a:off x="2892" y="2100"/>
              <a:ext cx="456" cy="24"/>
            </a:xfrm>
            <a:prstGeom prst="line">
              <a:avLst/>
            </a:prstGeom>
            <a:noFill/>
            <a:ln w="9525">
              <a:solidFill>
                <a:schemeClr val="tx1"/>
              </a:solidFill>
              <a:prstDash val="sysDot"/>
              <a:round/>
              <a:headEnd/>
              <a:tailEnd type="triangle" w="lg" len="med"/>
            </a:ln>
            <a:effectLst/>
          </p:spPr>
          <p:txBody>
            <a:bodyPr anchor="ctr">
              <a:spAutoFit/>
            </a:bodyPr>
            <a:lstStyle/>
            <a:p>
              <a:endParaRPr lang="es-ES"/>
            </a:p>
          </p:txBody>
        </p:sp>
      </p:grpSp>
      <p:sp>
        <p:nvSpPr>
          <p:cNvPr id="38" name="Text Box 6"/>
          <p:cNvSpPr txBox="1">
            <a:spLocks noChangeArrowheads="1"/>
          </p:cNvSpPr>
          <p:nvPr/>
        </p:nvSpPr>
        <p:spPr bwMode="auto">
          <a:xfrm>
            <a:off x="1832485" y="1372491"/>
            <a:ext cx="630301" cy="461665"/>
          </a:xfrm>
          <a:prstGeom prst="rect">
            <a:avLst/>
          </a:prstGeom>
          <a:noFill/>
          <a:ln w="9525">
            <a:noFill/>
            <a:miter lim="800000"/>
            <a:headEnd/>
            <a:tailEnd/>
          </a:ln>
          <a:effectLst/>
        </p:spPr>
        <p:txBody>
          <a:bodyPr wrap="none">
            <a:spAutoFit/>
          </a:bodyPr>
          <a:lstStyle/>
          <a:p>
            <a:r>
              <a:rPr lang="en-US" altLang="en-US" b="1" i="1" baseline="0" dirty="0" smtClean="0"/>
              <a:t>AD</a:t>
            </a:r>
            <a:endParaRPr lang="en-US" altLang="en-US" b="1" baseline="0" dirty="0"/>
          </a:p>
        </p:txBody>
      </p:sp>
      <p:sp>
        <p:nvSpPr>
          <p:cNvPr id="40" name="39 Forma libre"/>
          <p:cNvSpPr/>
          <p:nvPr/>
        </p:nvSpPr>
        <p:spPr>
          <a:xfrm>
            <a:off x="3329796" y="5331125"/>
            <a:ext cx="517585" cy="793630"/>
          </a:xfrm>
          <a:custGeom>
            <a:avLst/>
            <a:gdLst>
              <a:gd name="connsiteX0" fmla="*/ 0 w 517585"/>
              <a:gd name="connsiteY0" fmla="*/ 0 h 793630"/>
              <a:gd name="connsiteX1" fmla="*/ 362310 w 517585"/>
              <a:gd name="connsiteY1" fmla="*/ 258792 h 793630"/>
              <a:gd name="connsiteX2" fmla="*/ 517585 w 517585"/>
              <a:gd name="connsiteY2" fmla="*/ 793630 h 793630"/>
            </a:gdLst>
            <a:ahLst/>
            <a:cxnLst>
              <a:cxn ang="0">
                <a:pos x="connsiteX0" y="connsiteY0"/>
              </a:cxn>
              <a:cxn ang="0">
                <a:pos x="connsiteX1" y="connsiteY1"/>
              </a:cxn>
              <a:cxn ang="0">
                <a:pos x="connsiteX2" y="connsiteY2"/>
              </a:cxn>
            </a:cxnLst>
            <a:rect l="l" t="t" r="r" b="b"/>
            <a:pathLst>
              <a:path w="517585" h="793630">
                <a:moveTo>
                  <a:pt x="0" y="0"/>
                </a:moveTo>
                <a:cubicBezTo>
                  <a:pt x="138023" y="63260"/>
                  <a:pt x="276046" y="126520"/>
                  <a:pt x="362310" y="258792"/>
                </a:cubicBezTo>
                <a:cubicBezTo>
                  <a:pt x="448574" y="391064"/>
                  <a:pt x="483079" y="592347"/>
                  <a:pt x="517585" y="79363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9" name="Text Box 42"/>
          <p:cNvSpPr txBox="1">
            <a:spLocks noChangeArrowheads="1"/>
          </p:cNvSpPr>
          <p:nvPr/>
        </p:nvSpPr>
        <p:spPr bwMode="auto">
          <a:xfrm>
            <a:off x="5779699" y="2997499"/>
            <a:ext cx="3140015" cy="461665"/>
          </a:xfrm>
          <a:prstGeom prst="rect">
            <a:avLst/>
          </a:prstGeom>
          <a:noFill/>
          <a:ln w="9525">
            <a:noFill/>
            <a:miter lim="800000"/>
            <a:headEnd/>
            <a:tailEnd/>
          </a:ln>
          <a:effectLst/>
        </p:spPr>
        <p:txBody>
          <a:bodyPr wrap="square">
            <a:spAutoFit/>
          </a:bodyPr>
          <a:lstStyle/>
          <a:p>
            <a:pPr algn="l"/>
            <a:r>
              <a:rPr lang="en-US" altLang="en-US" b="1" i="1" baseline="0" dirty="0" err="1" smtClean="0"/>
              <a:t>AD</a:t>
            </a:r>
            <a:r>
              <a:rPr lang="en-US" altLang="en-US" b="1" i="1" dirty="0" err="1" smtClean="0"/>
              <a:t>o</a:t>
            </a:r>
            <a:r>
              <a:rPr lang="en-US" altLang="en-US" b="1" i="1" baseline="0" dirty="0" smtClean="0"/>
              <a:t>=</a:t>
            </a:r>
            <a:r>
              <a:rPr lang="en-US" altLang="en-US" b="1" i="1" baseline="0" dirty="0" err="1" smtClean="0"/>
              <a:t>A</a:t>
            </a:r>
            <a:r>
              <a:rPr lang="en-US" altLang="en-US" b="1" i="1" dirty="0" err="1" smtClean="0"/>
              <a:t>o</a:t>
            </a:r>
            <a:r>
              <a:rPr lang="en-US" altLang="en-US" b="1" i="1" baseline="0" dirty="0" smtClean="0"/>
              <a:t>+(c(1-t)-m)Y</a:t>
            </a:r>
            <a:endParaRPr lang="en-US" altLang="en-US" b="1" dirty="0"/>
          </a:p>
        </p:txBody>
      </p:sp>
      <p:sp>
        <p:nvSpPr>
          <p:cNvPr id="41" name="Text Box 42"/>
          <p:cNvSpPr txBox="1">
            <a:spLocks noChangeArrowheads="1"/>
          </p:cNvSpPr>
          <p:nvPr/>
        </p:nvSpPr>
        <p:spPr bwMode="auto">
          <a:xfrm>
            <a:off x="1981200" y="3929152"/>
            <a:ext cx="606725" cy="461665"/>
          </a:xfrm>
          <a:prstGeom prst="rect">
            <a:avLst/>
          </a:prstGeom>
          <a:noFill/>
          <a:ln w="9525">
            <a:noFill/>
            <a:miter lim="800000"/>
            <a:headEnd/>
            <a:tailEnd/>
          </a:ln>
          <a:effectLst/>
        </p:spPr>
        <p:txBody>
          <a:bodyPr wrap="square">
            <a:spAutoFit/>
          </a:bodyPr>
          <a:lstStyle/>
          <a:p>
            <a:pPr algn="l"/>
            <a:r>
              <a:rPr lang="en-US" altLang="en-US" b="1" i="1" baseline="0" dirty="0" smtClean="0"/>
              <a:t>A</a:t>
            </a:r>
            <a:r>
              <a:rPr lang="en-US" altLang="en-US" b="1" i="1" dirty="0" smtClean="0"/>
              <a:t>1</a:t>
            </a:r>
            <a:endParaRPr lang="en-US" altLang="en-US" b="1" dirty="0"/>
          </a:p>
        </p:txBody>
      </p:sp>
      <p:sp>
        <p:nvSpPr>
          <p:cNvPr id="42" name="Text Box 42"/>
          <p:cNvSpPr txBox="1">
            <a:spLocks noChangeArrowheads="1"/>
          </p:cNvSpPr>
          <p:nvPr/>
        </p:nvSpPr>
        <p:spPr bwMode="auto">
          <a:xfrm>
            <a:off x="1961071" y="4650895"/>
            <a:ext cx="606725" cy="461665"/>
          </a:xfrm>
          <a:prstGeom prst="rect">
            <a:avLst/>
          </a:prstGeom>
          <a:noFill/>
          <a:ln w="9525">
            <a:noFill/>
            <a:miter lim="800000"/>
            <a:headEnd/>
            <a:tailEnd/>
          </a:ln>
          <a:effectLst/>
        </p:spPr>
        <p:txBody>
          <a:bodyPr wrap="square">
            <a:spAutoFit/>
          </a:bodyPr>
          <a:lstStyle/>
          <a:p>
            <a:pPr algn="l"/>
            <a:r>
              <a:rPr lang="en-US" altLang="en-US" b="1" i="1" baseline="0" dirty="0" err="1" smtClean="0"/>
              <a:t>A</a:t>
            </a:r>
            <a:r>
              <a:rPr lang="en-US" altLang="en-US" b="1" i="1" dirty="0" err="1" smtClean="0"/>
              <a:t>o</a:t>
            </a:r>
            <a:endParaRPr lang="en-US" altLang="en-US" b="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ox(in)">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normAutofit/>
          </a:bodyPr>
          <a:lstStyle/>
          <a:p>
            <a:r>
              <a:rPr lang="en-US" altLang="en-US" dirty="0" smtClean="0"/>
              <a:t>HIGHLIGHTS</a:t>
            </a:r>
            <a:endParaRPr lang="en-US" altLang="en-US" dirty="0"/>
          </a:p>
        </p:txBody>
      </p:sp>
      <p:sp>
        <p:nvSpPr>
          <p:cNvPr id="5" name="3 Marcador de número de diapositiva"/>
          <p:cNvSpPr>
            <a:spLocks noGrp="1"/>
          </p:cNvSpPr>
          <p:nvPr>
            <p:ph type="sldNum" sz="quarter" idx="12"/>
          </p:nvPr>
        </p:nvSpPr>
        <p:spPr/>
        <p:txBody>
          <a:bodyPr/>
          <a:lstStyle/>
          <a:p>
            <a:r>
              <a:rPr lang="en-US" altLang="en-US"/>
              <a:t>Pág.</a:t>
            </a:r>
            <a:fld id="{8FEF99B3-1973-4771-9836-BFCA662016E8}" type="slidenum">
              <a:rPr lang="en-US" altLang="en-US"/>
              <a:pPr/>
              <a:t>25</a:t>
            </a:fld>
            <a:endParaRPr lang="en-US" altLang="en-US"/>
          </a:p>
        </p:txBody>
      </p:sp>
      <p:sp>
        <p:nvSpPr>
          <p:cNvPr id="82947" name="Rectangle 3"/>
          <p:cNvSpPr>
            <a:spLocks noGrp="1" noChangeArrowheads="1"/>
          </p:cNvSpPr>
          <p:nvPr>
            <p:ph sz="quarter" idx="1"/>
          </p:nvPr>
        </p:nvSpPr>
        <p:spPr>
          <a:xfrm>
            <a:off x="685800" y="2692400"/>
            <a:ext cx="7772400" cy="3403600"/>
          </a:xfrm>
        </p:spPr>
        <p:txBody>
          <a:bodyPr>
            <a:normAutofit/>
          </a:bodyPr>
          <a:lstStyle/>
          <a:p>
            <a:r>
              <a:rPr lang="en-US" altLang="en-US" i="1" dirty="0" smtClean="0"/>
              <a:t>C and I will decrease in recessions</a:t>
            </a:r>
          </a:p>
          <a:p>
            <a:r>
              <a:rPr lang="en-US" altLang="en-US" i="1" dirty="0" err="1" smtClean="0"/>
              <a:t>Howver</a:t>
            </a:r>
            <a:r>
              <a:rPr lang="en-US" altLang="en-US" i="1" dirty="0" smtClean="0"/>
              <a:t>, Government could increase G (government purchases):</a:t>
            </a:r>
          </a:p>
          <a:p>
            <a:r>
              <a:rPr lang="en-US" altLang="en-US" i="1" dirty="0" smtClean="0"/>
              <a:t>Government intervention vs. laissez faire-laissez-passer.</a:t>
            </a:r>
            <a:endParaRPr lang="en-US" altLang="en-US" dirty="0"/>
          </a:p>
          <a:p>
            <a:pPr lvl="1"/>
            <a:r>
              <a:rPr lang="es-ES" altLang="en-US" dirty="0" smtClean="0"/>
              <a:t>Key </a:t>
            </a:r>
            <a:r>
              <a:rPr lang="es-ES" altLang="en-US" dirty="0" err="1" smtClean="0"/>
              <a:t>argument</a:t>
            </a:r>
            <a:r>
              <a:rPr lang="es-ES" altLang="en-US" dirty="0" smtClean="0"/>
              <a:t>: </a:t>
            </a:r>
            <a:r>
              <a:rPr lang="es-ES" altLang="en-US" dirty="0" err="1" smtClean="0"/>
              <a:t>multiplier</a:t>
            </a:r>
            <a:r>
              <a:rPr lang="es-ES" altLang="en-US" dirty="0" smtClean="0"/>
              <a:t> </a:t>
            </a:r>
            <a:r>
              <a:rPr lang="es-ES" altLang="en-US" dirty="0" err="1" smtClean="0"/>
              <a:t>effect</a:t>
            </a:r>
            <a:r>
              <a:rPr lang="es-ES" altLang="en-US" dirty="0" smtClean="0"/>
              <a:t>.</a:t>
            </a:r>
            <a:endParaRPr lang="es-ES" altLang="en-US" dirty="0"/>
          </a:p>
        </p:txBody>
      </p:sp>
      <p:sp>
        <p:nvSpPr>
          <p:cNvPr id="82948" name="Text Box 4"/>
          <p:cNvSpPr txBox="1">
            <a:spLocks noChangeArrowheads="1"/>
          </p:cNvSpPr>
          <p:nvPr/>
        </p:nvSpPr>
        <p:spPr bwMode="auto">
          <a:xfrm>
            <a:off x="722313" y="1536910"/>
            <a:ext cx="5653087" cy="954107"/>
          </a:xfrm>
          <a:prstGeom prst="rect">
            <a:avLst/>
          </a:prstGeom>
          <a:solidFill>
            <a:srgbClr val="3333FF"/>
          </a:solidFill>
          <a:ln w="3175">
            <a:solidFill>
              <a:schemeClr val="tx1"/>
            </a:solidFill>
            <a:miter lim="800000"/>
            <a:headEnd/>
            <a:tailEnd/>
          </a:ln>
          <a:effectLst>
            <a:outerShdw dist="107763" dir="13500000" algn="ctr" rotWithShape="0">
              <a:schemeClr val="bg2"/>
            </a:outerShdw>
          </a:effectLst>
        </p:spPr>
        <p:txBody>
          <a:bodyPr>
            <a:spAutoFit/>
          </a:bodyPr>
          <a:lstStyle/>
          <a:p>
            <a:pPr algn="l">
              <a:spcBef>
                <a:spcPct val="50000"/>
              </a:spcBef>
            </a:pPr>
            <a:r>
              <a:rPr lang="en-US" altLang="en-US" sz="2800" b="1" baseline="0" dirty="0" smtClean="0">
                <a:solidFill>
                  <a:schemeClr val="bg1"/>
                </a:solidFill>
              </a:rPr>
              <a:t>From this model, what are the recipes for the crisis</a:t>
            </a:r>
            <a:endParaRPr lang="en-US" altLang="en-US" sz="2800" b="1" baseline="0" dirty="0">
              <a:solidFill>
                <a:schemeClr val="bg1"/>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29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294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294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2947">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829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P spid="82948"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normAutofit/>
          </a:bodyPr>
          <a:lstStyle/>
          <a:p>
            <a:r>
              <a:rPr lang="en-US" altLang="en-US" dirty="0" smtClean="0"/>
              <a:t>Multiplier effect</a:t>
            </a:r>
            <a:endParaRPr lang="en-US" altLang="en-US" dirty="0"/>
          </a:p>
        </p:txBody>
      </p:sp>
      <p:sp>
        <p:nvSpPr>
          <p:cNvPr id="5" name="3 Marcador de número de diapositiva"/>
          <p:cNvSpPr>
            <a:spLocks noGrp="1"/>
          </p:cNvSpPr>
          <p:nvPr>
            <p:ph type="sldNum" sz="quarter" idx="12"/>
          </p:nvPr>
        </p:nvSpPr>
        <p:spPr/>
        <p:txBody>
          <a:bodyPr/>
          <a:lstStyle/>
          <a:p>
            <a:r>
              <a:rPr lang="en-US" altLang="en-US"/>
              <a:t>Pág.</a:t>
            </a:r>
            <a:fld id="{DA641E9C-E860-445E-9E2C-87C179E09353}" type="slidenum">
              <a:rPr lang="en-US" altLang="en-US"/>
              <a:pPr/>
              <a:t>26</a:t>
            </a:fld>
            <a:endParaRPr lang="en-US" altLang="en-US"/>
          </a:p>
        </p:txBody>
      </p:sp>
      <p:sp>
        <p:nvSpPr>
          <p:cNvPr id="93187" name="Rectangle 3"/>
          <p:cNvSpPr>
            <a:spLocks noGrp="1" noChangeArrowheads="1"/>
          </p:cNvSpPr>
          <p:nvPr>
            <p:ph sz="quarter" idx="1"/>
          </p:nvPr>
        </p:nvSpPr>
        <p:spPr/>
        <p:txBody>
          <a:bodyPr>
            <a:normAutofit fontScale="92500"/>
          </a:bodyPr>
          <a:lstStyle/>
          <a:p>
            <a:pPr>
              <a:buFont typeface="Wingdings" pitchFamily="2" charset="2"/>
              <a:buNone/>
            </a:pPr>
            <a:endParaRPr lang="en-US" altLang="en-US" dirty="0"/>
          </a:p>
          <a:p>
            <a:pPr marL="857250" lvl="1" indent="-400050"/>
            <a:r>
              <a:rPr lang="en-US" altLang="en-US" dirty="0" smtClean="0"/>
              <a:t>For simplicity suppose that we are in a closed economy, and suppose that Government increases the government purchases.</a:t>
            </a:r>
          </a:p>
          <a:p>
            <a:pPr marL="857250" lvl="1" indent="-400050"/>
            <a:r>
              <a:rPr lang="en-US" altLang="en-US" dirty="0" smtClean="0"/>
              <a:t>The increase in government purchases by 1 euro changes intended spending by 1 euro and income in 1 euro.  After tax, 1-t </a:t>
            </a:r>
            <a:r>
              <a:rPr lang="en-US" altLang="en-US" dirty="0" err="1" smtClean="0"/>
              <a:t>euros</a:t>
            </a:r>
            <a:r>
              <a:rPr lang="en-US" altLang="en-US" dirty="0" smtClean="0"/>
              <a:t> will be disposable for consumption . Therefore,  the consumption spending will increase in c(1-t) </a:t>
            </a:r>
            <a:r>
              <a:rPr lang="en-US" altLang="en-US" dirty="0" err="1" smtClean="0"/>
              <a:t>euros</a:t>
            </a:r>
            <a:r>
              <a:rPr lang="en-US" altLang="en-US" dirty="0" smtClean="0"/>
              <a:t>, so the intended spending goes up and income will also increase in c(1-t). </a:t>
            </a:r>
          </a:p>
          <a:p>
            <a:pPr marL="857250" lvl="1" indent="-400050"/>
            <a:r>
              <a:rPr lang="en-US" altLang="en-US" dirty="0" smtClean="0"/>
              <a:t>This new increase in income, will lead a new increase in consumption spending of ….  </a:t>
            </a:r>
          </a:p>
          <a:p>
            <a:pPr marL="857250" lvl="1" indent="-400050"/>
            <a:r>
              <a:rPr lang="en-US" altLang="en-US" dirty="0" smtClean="0"/>
              <a:t>The sum of the initial effects and the rest of induced effects determines that the multiplier will be higher than 1.</a:t>
            </a:r>
            <a:endParaRPr lang="en-US" alt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31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31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318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31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bldLvl="5"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normAutofit/>
          </a:bodyPr>
          <a:lstStyle/>
          <a:p>
            <a:r>
              <a:rPr lang="en-US" altLang="en-US" dirty="0" smtClean="0"/>
              <a:t>Fiscal policy and Budget surplus</a:t>
            </a:r>
            <a:endParaRPr lang="en-US" altLang="en-US" dirty="0"/>
          </a:p>
        </p:txBody>
      </p:sp>
      <p:sp>
        <p:nvSpPr>
          <p:cNvPr id="5" name="3 Marcador de número de diapositiva"/>
          <p:cNvSpPr>
            <a:spLocks noGrp="1"/>
          </p:cNvSpPr>
          <p:nvPr>
            <p:ph type="sldNum" sz="quarter" idx="12"/>
          </p:nvPr>
        </p:nvSpPr>
        <p:spPr/>
        <p:txBody>
          <a:bodyPr/>
          <a:lstStyle/>
          <a:p>
            <a:r>
              <a:rPr lang="en-US" altLang="en-US"/>
              <a:t>Pág.</a:t>
            </a:r>
            <a:fld id="{3DDA5079-4E34-4F2A-81B8-9862B76679E9}" type="slidenum">
              <a:rPr lang="en-US" altLang="en-US"/>
              <a:pPr/>
              <a:t>27</a:t>
            </a:fld>
            <a:endParaRPr lang="en-US" altLang="en-US"/>
          </a:p>
        </p:txBody>
      </p:sp>
      <p:sp>
        <p:nvSpPr>
          <p:cNvPr id="94212" name="Text Box 4"/>
          <p:cNvSpPr txBox="1">
            <a:spLocks noChangeArrowheads="1"/>
          </p:cNvSpPr>
          <p:nvPr/>
        </p:nvSpPr>
        <p:spPr bwMode="auto">
          <a:xfrm>
            <a:off x="379562" y="1381634"/>
            <a:ext cx="8350369" cy="1600438"/>
          </a:xfrm>
          <a:prstGeom prst="rect">
            <a:avLst/>
          </a:prstGeom>
          <a:solidFill>
            <a:srgbClr val="3333FF"/>
          </a:solidFill>
          <a:ln w="3175">
            <a:solidFill>
              <a:schemeClr val="tx1"/>
            </a:solidFill>
            <a:miter lim="800000"/>
            <a:headEnd/>
            <a:tailEnd/>
          </a:ln>
          <a:effectLst>
            <a:outerShdw dist="107763" dir="13500000" algn="ctr" rotWithShape="0">
              <a:schemeClr val="bg2"/>
            </a:outerShdw>
          </a:effectLst>
        </p:spPr>
        <p:txBody>
          <a:bodyPr wrap="square">
            <a:spAutoFit/>
          </a:bodyPr>
          <a:lstStyle/>
          <a:p>
            <a:pPr algn="l">
              <a:spcBef>
                <a:spcPct val="50000"/>
              </a:spcBef>
            </a:pPr>
            <a:r>
              <a:rPr lang="en-US" altLang="en-US" sz="2800" b="1" baseline="0" dirty="0" smtClean="0">
                <a:solidFill>
                  <a:schemeClr val="bg1"/>
                </a:solidFill>
              </a:rPr>
              <a:t>How an increase in G would affect the budget deficit?</a:t>
            </a:r>
          </a:p>
          <a:p>
            <a:pPr algn="l">
              <a:spcBef>
                <a:spcPct val="50000"/>
              </a:spcBef>
            </a:pPr>
            <a:endParaRPr lang="en-US" altLang="en-US" sz="2800" b="1" baseline="0" dirty="0">
              <a:solidFill>
                <a:schemeClr val="bg1"/>
              </a:solidFill>
            </a:endParaRPr>
          </a:p>
        </p:txBody>
      </p:sp>
      <p:graphicFrame>
        <p:nvGraphicFramePr>
          <p:cNvPr id="283649" name="Object 1"/>
          <p:cNvGraphicFramePr>
            <a:graphicFrameLocks noChangeAspect="1"/>
          </p:cNvGraphicFramePr>
          <p:nvPr/>
        </p:nvGraphicFramePr>
        <p:xfrm>
          <a:off x="2709263" y="3775704"/>
          <a:ext cx="3760548" cy="643108"/>
        </p:xfrm>
        <a:graphic>
          <a:graphicData uri="http://schemas.openxmlformats.org/presentationml/2006/ole">
            <p:oleObj spid="_x0000_s283649" name="Ecuación" r:id="rId4" imgW="850680" imgH="139680" progId="Equation.3">
              <p:embed/>
            </p:oleObj>
          </a:graphicData>
        </a:graphic>
      </p:graphicFrame>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3 Marcador de número de diapositiva"/>
          <p:cNvSpPr>
            <a:spLocks noGrp="1"/>
          </p:cNvSpPr>
          <p:nvPr>
            <p:ph type="sldNum" sz="quarter" idx="12"/>
          </p:nvPr>
        </p:nvSpPr>
        <p:spPr/>
        <p:txBody>
          <a:bodyPr/>
          <a:lstStyle/>
          <a:p>
            <a:r>
              <a:rPr lang="en-US" altLang="en-US"/>
              <a:t>Pág.</a:t>
            </a:r>
            <a:fld id="{3DDA5079-4E34-4F2A-81B8-9862B76679E9}" type="slidenum">
              <a:rPr lang="en-US" altLang="en-US"/>
              <a:pPr/>
              <a:t>28</a:t>
            </a:fld>
            <a:endParaRPr lang="en-US" altLang="en-US"/>
          </a:p>
        </p:txBody>
      </p:sp>
      <p:sp>
        <p:nvSpPr>
          <p:cNvPr id="94211" name="Rectangle 3"/>
          <p:cNvSpPr>
            <a:spLocks noGrp="1" noChangeArrowheads="1"/>
          </p:cNvSpPr>
          <p:nvPr>
            <p:ph sz="quarter" idx="1"/>
          </p:nvPr>
        </p:nvSpPr>
        <p:spPr>
          <a:xfrm>
            <a:off x="720306" y="1900687"/>
            <a:ext cx="7772400" cy="4103298"/>
          </a:xfrm>
        </p:spPr>
        <p:txBody>
          <a:bodyPr>
            <a:noAutofit/>
          </a:bodyPr>
          <a:lstStyle/>
          <a:p>
            <a:pPr marL="857250" lvl="1" indent="-400050"/>
            <a:r>
              <a:rPr lang="en-US" altLang="en-US" sz="3200" i="1" dirty="0" smtClean="0"/>
              <a:t>Taking differences</a:t>
            </a:r>
          </a:p>
          <a:p>
            <a:pPr marL="857250" lvl="1" indent="-400050">
              <a:buNone/>
            </a:pPr>
            <a:endParaRPr lang="en-US" altLang="en-US" sz="3200" i="1" dirty="0" smtClean="0"/>
          </a:p>
          <a:p>
            <a:pPr marL="857250" lvl="1" indent="-400050"/>
            <a:r>
              <a:rPr lang="en-US" altLang="en-US" sz="3200" i="1" dirty="0" smtClean="0"/>
              <a:t>The increase in income from the increase in government purchases is , </a:t>
            </a:r>
            <a:r>
              <a:rPr lang="en-US" altLang="en-US" sz="3200" i="1" dirty="0" err="1" smtClean="0"/>
              <a:t>dY</a:t>
            </a:r>
            <a:r>
              <a:rPr lang="en-US" altLang="en-US" sz="3200" i="1" dirty="0" smtClean="0"/>
              <a:t>=</a:t>
            </a:r>
            <a:r>
              <a:rPr lang="el-GR" altLang="en-US" sz="3200" i="1" dirty="0" smtClean="0">
                <a:latin typeface="Times New Roman"/>
                <a:cs typeface="Times New Roman"/>
              </a:rPr>
              <a:t>α</a:t>
            </a:r>
            <a:r>
              <a:rPr lang="es-ES" altLang="en-US" sz="3200" i="1" dirty="0" err="1" smtClean="0">
                <a:latin typeface="Times New Roman"/>
                <a:cs typeface="Times New Roman"/>
              </a:rPr>
              <a:t>dG</a:t>
            </a:r>
            <a:r>
              <a:rPr lang="en-US" altLang="en-US" sz="3200" i="1" dirty="0" smtClean="0"/>
              <a:t>  then:</a:t>
            </a:r>
          </a:p>
          <a:p>
            <a:pPr marL="857250" lvl="1" indent="-400050">
              <a:buNone/>
            </a:pPr>
            <a:endParaRPr lang="en-US" altLang="en-US" sz="3200" i="1" baseline="-25000" dirty="0"/>
          </a:p>
          <a:p>
            <a:pPr marL="857250" lvl="1" indent="-400050">
              <a:buNone/>
            </a:pPr>
            <a:endParaRPr lang="es-ES" altLang="en-US" sz="3200" dirty="0"/>
          </a:p>
        </p:txBody>
      </p:sp>
      <p:sp>
        <p:nvSpPr>
          <p:cNvPr id="94212" name="Text Box 4"/>
          <p:cNvSpPr txBox="1">
            <a:spLocks noChangeArrowheads="1"/>
          </p:cNvSpPr>
          <p:nvPr/>
        </p:nvSpPr>
        <p:spPr bwMode="auto">
          <a:xfrm>
            <a:off x="431320" y="346464"/>
            <a:ext cx="8350369" cy="954107"/>
          </a:xfrm>
          <a:prstGeom prst="rect">
            <a:avLst/>
          </a:prstGeom>
          <a:solidFill>
            <a:srgbClr val="3333FF"/>
          </a:solidFill>
          <a:ln w="3175">
            <a:solidFill>
              <a:schemeClr val="tx1"/>
            </a:solidFill>
            <a:miter lim="800000"/>
            <a:headEnd/>
            <a:tailEnd/>
          </a:ln>
          <a:effectLst>
            <a:outerShdw dist="107763" dir="13500000" algn="ctr" rotWithShape="0">
              <a:schemeClr val="bg2"/>
            </a:outerShdw>
          </a:effectLst>
        </p:spPr>
        <p:txBody>
          <a:bodyPr wrap="square">
            <a:spAutoFit/>
          </a:bodyPr>
          <a:lstStyle/>
          <a:p>
            <a:pPr algn="l">
              <a:spcBef>
                <a:spcPct val="50000"/>
              </a:spcBef>
            </a:pPr>
            <a:r>
              <a:rPr lang="en-US" altLang="en-US" sz="2800" b="1" baseline="0" dirty="0" smtClean="0">
                <a:solidFill>
                  <a:schemeClr val="bg1"/>
                </a:solidFill>
              </a:rPr>
              <a:t>How an increase in G would affect the budget deficit?</a:t>
            </a:r>
            <a:endParaRPr lang="en-US" altLang="en-US" sz="2800" b="1" baseline="0" dirty="0">
              <a:solidFill>
                <a:schemeClr val="bg1"/>
              </a:solidFill>
            </a:endParaRPr>
          </a:p>
        </p:txBody>
      </p:sp>
      <p:graphicFrame>
        <p:nvGraphicFramePr>
          <p:cNvPr id="283649" name="Object 1"/>
          <p:cNvGraphicFramePr>
            <a:graphicFrameLocks noChangeAspect="1"/>
          </p:cNvGraphicFramePr>
          <p:nvPr/>
        </p:nvGraphicFramePr>
        <p:xfrm>
          <a:off x="1279526" y="2448921"/>
          <a:ext cx="5759629" cy="538754"/>
        </p:xfrm>
        <a:graphic>
          <a:graphicData uri="http://schemas.openxmlformats.org/presentationml/2006/ole">
            <p:oleObj spid="_x0000_s370690" name="Ecuación" r:id="rId4" imgW="1981080" imgH="177480" progId="Equation.3">
              <p:embed/>
            </p:oleObj>
          </a:graphicData>
        </a:graphic>
      </p:graphicFrame>
      <p:graphicFrame>
        <p:nvGraphicFramePr>
          <p:cNvPr id="370691" name="Object 3"/>
          <p:cNvGraphicFramePr>
            <a:graphicFrameLocks noChangeAspect="1"/>
          </p:cNvGraphicFramePr>
          <p:nvPr/>
        </p:nvGraphicFramePr>
        <p:xfrm>
          <a:off x="2505075" y="1331913"/>
          <a:ext cx="3808413" cy="595312"/>
        </p:xfrm>
        <a:graphic>
          <a:graphicData uri="http://schemas.openxmlformats.org/presentationml/2006/ole">
            <p:oleObj spid="_x0000_s370691" name="Ecuación" r:id="rId5" imgW="1180800" imgH="177480" progId="Equation.3">
              <p:embed/>
            </p:oleObj>
          </a:graphicData>
        </a:graphic>
      </p:graphicFrame>
      <p:graphicFrame>
        <p:nvGraphicFramePr>
          <p:cNvPr id="370692" name="Object 4"/>
          <p:cNvGraphicFramePr>
            <a:graphicFrameLocks noChangeAspect="1"/>
          </p:cNvGraphicFramePr>
          <p:nvPr/>
        </p:nvGraphicFramePr>
        <p:xfrm>
          <a:off x="362309" y="4109796"/>
          <a:ext cx="8367623" cy="2139382"/>
        </p:xfrm>
        <a:graphic>
          <a:graphicData uri="http://schemas.openxmlformats.org/presentationml/2006/ole">
            <p:oleObj spid="_x0000_s370692" name="Ecuación" r:id="rId6" imgW="3466800" imgH="939600" progId="Equation.3">
              <p:embed/>
            </p:oleObj>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42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283649"/>
                                        </p:tgtEl>
                                        <p:attrNameLst>
                                          <p:attrName>style.visibility</p:attrName>
                                        </p:attrNameLst>
                                      </p:cBhvr>
                                      <p:to>
                                        <p:strVal val="visible"/>
                                      </p:to>
                                    </p:set>
                                    <p:animEffect transition="in" filter="box(in)">
                                      <p:cBhvr>
                                        <p:cTn id="11" dur="500"/>
                                        <p:tgtEl>
                                          <p:spTgt spid="28364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94211">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370692"/>
                                        </p:tgtEl>
                                        <p:attrNameLst>
                                          <p:attrName>style.visibility</p:attrName>
                                        </p:attrNameLst>
                                      </p:cBhvr>
                                      <p:to>
                                        <p:strVal val="visible"/>
                                      </p:to>
                                    </p:set>
                                    <p:animEffect transition="in" filter="box(in)">
                                      <p:cBhvr>
                                        <p:cTn id="20" dur="500"/>
                                        <p:tgtEl>
                                          <p:spTgt spid="3706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uiExpand="1"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4"/>
          <p:cNvSpPr>
            <a:spLocks noGrp="1" noChangeArrowheads="1"/>
          </p:cNvSpPr>
          <p:nvPr>
            <p:ph type="subTitle" idx="1"/>
          </p:nvPr>
        </p:nvSpPr>
        <p:spPr>
          <a:xfrm>
            <a:off x="684003" y="1946724"/>
            <a:ext cx="7810500" cy="762000"/>
          </a:xfrm>
        </p:spPr>
        <p:txBody>
          <a:bodyPr>
            <a:normAutofit fontScale="85000" lnSpcReduction="20000"/>
          </a:bodyPr>
          <a:lstStyle/>
          <a:p>
            <a:r>
              <a:rPr lang="es-ES" altLang="en-US" sz="6000" b="1" dirty="0" err="1" smtClean="0">
                <a:solidFill>
                  <a:srgbClr val="3333FF"/>
                </a:solidFill>
                <a:effectLst>
                  <a:outerShdw blurRad="38100" dist="38100" dir="2700000" algn="tl">
                    <a:srgbClr val="C0C0C0"/>
                  </a:outerShdw>
                </a:effectLst>
              </a:rPr>
              <a:t>Extensions</a:t>
            </a:r>
            <a:endParaRPr lang="es-ES" altLang="en-US" sz="4000" b="1" dirty="0">
              <a:solidFill>
                <a:srgbClr val="3333FF"/>
              </a:solidFill>
              <a:effectLst>
                <a:outerShdw blurRad="38100" dist="38100" dir="2700000" algn="tl">
                  <a:srgbClr val="C0C0C0"/>
                </a:outerShdw>
              </a:effectLst>
            </a:endParaRPr>
          </a:p>
        </p:txBody>
      </p:sp>
      <p:pic>
        <p:nvPicPr>
          <p:cNvPr id="5" name="4 Imagen" descr="logo depart.bmp"/>
          <p:cNvPicPr>
            <a:picLocks noChangeAspect="1"/>
          </p:cNvPicPr>
          <p:nvPr/>
        </p:nvPicPr>
        <p:blipFill>
          <a:blip r:embed="rId3" cstate="print"/>
          <a:stretch>
            <a:fillRect/>
          </a:stretch>
        </p:blipFill>
        <p:spPr>
          <a:xfrm>
            <a:off x="7263441" y="5319838"/>
            <a:ext cx="1173193" cy="1173193"/>
          </a:xfrm>
          <a:prstGeom prst="rect">
            <a:avLst/>
          </a:prstGeom>
        </p:spPr>
      </p:pic>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normAutofit/>
          </a:bodyPr>
          <a:lstStyle/>
          <a:p>
            <a:r>
              <a:rPr lang="es-ES" dirty="0" err="1" smtClean="0"/>
              <a:t>Macroeconomic</a:t>
            </a:r>
            <a:r>
              <a:rPr lang="es-ES" dirty="0" smtClean="0"/>
              <a:t> </a:t>
            </a:r>
            <a:r>
              <a:rPr lang="es-ES" dirty="0" err="1" smtClean="0"/>
              <a:t>model</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3</a:t>
            </a:fld>
            <a:endParaRPr lang="en-US" altLang="en-US"/>
          </a:p>
        </p:txBody>
      </p:sp>
      <p:graphicFrame>
        <p:nvGraphicFramePr>
          <p:cNvPr id="9" name="Group 66"/>
          <p:cNvGraphicFramePr>
            <a:graphicFrameLocks/>
          </p:cNvGraphicFramePr>
          <p:nvPr/>
        </p:nvGraphicFramePr>
        <p:xfrm>
          <a:off x="253253" y="975624"/>
          <a:ext cx="8545691" cy="4093274"/>
        </p:xfrm>
        <a:graphic>
          <a:graphicData uri="http://schemas.openxmlformats.org/drawingml/2006/table">
            <a:tbl>
              <a:tblPr/>
              <a:tblGrid>
                <a:gridCol w="1919205"/>
                <a:gridCol w="1451707"/>
                <a:gridCol w="1534431"/>
                <a:gridCol w="1698076"/>
                <a:gridCol w="1942272"/>
              </a:tblGrid>
              <a:tr h="909638">
                <a:tc>
                  <a:txBody>
                    <a:bodyPr/>
                    <a:lstStyle/>
                    <a:p>
                      <a:pPr marL="0" marR="0" lvl="0" indent="0" algn="ctr" defTabSz="914400" rtl="0" eaLnBrk="1" fontAlgn="base" latinLnBrk="0" hangingPunct="1">
                        <a:lnSpc>
                          <a:spcPct val="125000"/>
                        </a:lnSpc>
                        <a:spcBef>
                          <a:spcPct val="20000"/>
                        </a:spcBef>
                        <a:spcAft>
                          <a:spcPct val="0"/>
                        </a:spcAft>
                        <a:buClr>
                          <a:schemeClr val="bg2"/>
                        </a:buClr>
                        <a:buSzTx/>
                        <a:buFontTx/>
                        <a:buNone/>
                        <a:tabLst/>
                      </a:pPr>
                      <a:r>
                        <a:rPr kumimoji="0" lang="es-ES_tradnl" sz="1600" b="0" i="0" u="none" strike="noStrike" cap="none" normalizeH="0" baseline="0" dirty="0" err="1" smtClean="0">
                          <a:ln>
                            <a:noFill/>
                          </a:ln>
                          <a:solidFill>
                            <a:srgbClr val="284C6A"/>
                          </a:solidFill>
                          <a:effectLst/>
                          <a:latin typeface="Trebuchet MS" pitchFamily="34" charset="0"/>
                        </a:rPr>
                        <a:t>Sectors</a:t>
                      </a:r>
                      <a:endParaRPr kumimoji="0" lang="es-ES" sz="1600" b="0" i="0" u="none" strike="noStrike" cap="none" normalizeH="0" baseline="0" dirty="0" smtClean="0">
                        <a:ln>
                          <a:noFill/>
                        </a:ln>
                        <a:solidFill>
                          <a:srgbClr val="284C6A"/>
                        </a:solidFill>
                        <a:effectLst/>
                        <a:latin typeface="Trebuchet MS"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5000"/>
                        </a:lnSpc>
                        <a:spcBef>
                          <a:spcPct val="20000"/>
                        </a:spcBef>
                        <a:spcAft>
                          <a:spcPct val="0"/>
                        </a:spcAft>
                        <a:buClr>
                          <a:schemeClr val="bg2"/>
                        </a:buClr>
                        <a:buSzTx/>
                        <a:buFontTx/>
                        <a:buNone/>
                        <a:tabLst/>
                      </a:pPr>
                      <a:r>
                        <a:rPr kumimoji="0" lang="es-ES_tradnl" sz="1600" b="0" i="0" u="none" strike="noStrike" cap="none" normalizeH="0" baseline="0" dirty="0" err="1" smtClean="0">
                          <a:ln>
                            <a:noFill/>
                          </a:ln>
                          <a:solidFill>
                            <a:srgbClr val="284C6A"/>
                          </a:solidFill>
                          <a:effectLst/>
                          <a:latin typeface="Trebuchet MS" pitchFamily="34" charset="0"/>
                        </a:rPr>
                        <a:t>Markets</a:t>
                      </a:r>
                      <a:endParaRPr kumimoji="0" lang="es-ES" sz="1600" b="0" i="0" u="none" strike="noStrike" cap="none" normalizeH="0" baseline="0" dirty="0" smtClean="0">
                        <a:ln>
                          <a:noFill/>
                        </a:ln>
                        <a:solidFill>
                          <a:srgbClr val="284C6A"/>
                        </a:solidFill>
                        <a:effectLst/>
                        <a:latin typeface="Trebuchet MS"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5000"/>
                        </a:lnSpc>
                        <a:spcBef>
                          <a:spcPct val="20000"/>
                        </a:spcBef>
                        <a:spcAft>
                          <a:spcPct val="0"/>
                        </a:spcAft>
                        <a:buClr>
                          <a:schemeClr val="bg2"/>
                        </a:buClr>
                        <a:buSzTx/>
                        <a:buFontTx/>
                        <a:buNone/>
                        <a:tabLst/>
                      </a:pPr>
                      <a:r>
                        <a:rPr kumimoji="0" lang="es-ES_tradnl" sz="1600" b="0" i="0" u="none" strike="noStrike" cap="none" normalizeH="0" baseline="0" dirty="0" err="1" smtClean="0">
                          <a:ln>
                            <a:noFill/>
                          </a:ln>
                          <a:solidFill>
                            <a:srgbClr val="284C6A"/>
                          </a:solidFill>
                          <a:effectLst/>
                          <a:latin typeface="Trebuchet MS" pitchFamily="34" charset="0"/>
                        </a:rPr>
                        <a:t>Functions</a:t>
                      </a:r>
                      <a:endParaRPr kumimoji="0" lang="es-ES" sz="1600" b="0" i="0" u="none" strike="noStrike" cap="none" normalizeH="0" baseline="0" dirty="0" smtClean="0">
                        <a:ln>
                          <a:noFill/>
                        </a:ln>
                        <a:solidFill>
                          <a:srgbClr val="284C6A"/>
                        </a:solidFill>
                        <a:effectLst/>
                        <a:latin typeface="Trebuchet MS"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5000"/>
                        </a:lnSpc>
                        <a:spcBef>
                          <a:spcPct val="20000"/>
                        </a:spcBef>
                        <a:spcAft>
                          <a:spcPct val="0"/>
                        </a:spcAft>
                        <a:buClr>
                          <a:schemeClr val="bg2"/>
                        </a:buClr>
                        <a:buSzTx/>
                        <a:buFontTx/>
                        <a:buNone/>
                        <a:tabLst/>
                      </a:pP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Endogenous</a:t>
                      </a:r>
                      <a:r>
                        <a:rPr kumimoji="0" lang="es-ES_tradnl" sz="1600" b="0" i="0" u="none" strike="noStrike" cap="none" normalizeH="0" baseline="0" dirty="0" smtClean="0">
                          <a:ln>
                            <a:noFill/>
                          </a:ln>
                          <a:solidFill>
                            <a:srgbClr val="284C6A"/>
                          </a:solidFill>
                          <a:effectLst/>
                          <a:latin typeface="Trebuchet MS" pitchFamily="34" charset="0"/>
                        </a:rPr>
                        <a:t> variables</a:t>
                      </a:r>
                      <a:endParaRPr kumimoji="0" lang="es-ES" sz="1800" b="0" i="0" u="none" strike="noStrike" cap="none" normalizeH="0" baseline="0" dirty="0" smtClean="0">
                        <a:ln>
                          <a:noFill/>
                        </a:ln>
                        <a:solidFill>
                          <a:srgbClr val="284C6A"/>
                        </a:solidFill>
                        <a:effectLst/>
                        <a:latin typeface="Trebuchet MS"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5000"/>
                        </a:lnSpc>
                        <a:spcBef>
                          <a:spcPct val="20000"/>
                        </a:spcBef>
                        <a:spcAft>
                          <a:spcPct val="0"/>
                        </a:spcAft>
                        <a:buClr>
                          <a:schemeClr val="bg2"/>
                        </a:buClr>
                        <a:buSzTx/>
                        <a:buFontTx/>
                        <a:buNone/>
                        <a:tabLst/>
                      </a:pPr>
                      <a:r>
                        <a:rPr kumimoji="0" lang="es-ES_tradnl" sz="1600" b="0" i="0" u="none" strike="noStrike" cap="none" normalizeH="0" baseline="0" dirty="0" err="1" smtClean="0">
                          <a:ln>
                            <a:noFill/>
                          </a:ln>
                          <a:solidFill>
                            <a:srgbClr val="284C6A"/>
                          </a:solidFill>
                          <a:effectLst/>
                          <a:latin typeface="Trebuchet MS" pitchFamily="34" charset="0"/>
                        </a:rPr>
                        <a:t>Policies</a:t>
                      </a:r>
                      <a:endParaRPr kumimoji="0" lang="es-ES" sz="1600" b="0" i="0" u="none" strike="noStrike" cap="none" normalizeH="0" baseline="0" dirty="0" smtClean="0">
                        <a:ln>
                          <a:noFill/>
                        </a:ln>
                        <a:solidFill>
                          <a:srgbClr val="284C6A"/>
                        </a:solidFill>
                        <a:effectLst/>
                        <a:latin typeface="Trebuchet MS"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365375">
                <a:tc>
                  <a:txBody>
                    <a:bodyPr/>
                    <a:lstStyle/>
                    <a:p>
                      <a:pPr marL="0" marR="0" lvl="0" indent="0" algn="l" defTabSz="914400" rtl="0" eaLnBrk="1" fontAlgn="base" latinLnBrk="0" hangingPunct="1">
                        <a:lnSpc>
                          <a:spcPct val="125000"/>
                        </a:lnSpc>
                        <a:spcBef>
                          <a:spcPct val="20000"/>
                        </a:spcBef>
                        <a:spcAft>
                          <a:spcPct val="0"/>
                        </a:spcAft>
                        <a:buClr>
                          <a:schemeClr val="bg2"/>
                        </a:buClr>
                        <a:buSzTx/>
                        <a:buFontTx/>
                        <a:buNone/>
                        <a:tabLst/>
                      </a:pPr>
                      <a:r>
                        <a:rPr kumimoji="0" lang="es-ES_tradnl" sz="1600" b="0" i="0" u="none" strike="noStrike" cap="none" normalizeH="0" baseline="0" dirty="0" smtClean="0">
                          <a:ln>
                            <a:noFill/>
                          </a:ln>
                          <a:solidFill>
                            <a:srgbClr val="284C6A"/>
                          </a:solidFill>
                          <a:effectLst/>
                          <a:latin typeface="Trebuchet MS" pitchFamily="34" charset="0"/>
                        </a:rPr>
                        <a:t> </a:t>
                      </a: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err="1" smtClean="0">
                          <a:ln>
                            <a:noFill/>
                          </a:ln>
                          <a:solidFill>
                            <a:srgbClr val="284C6A"/>
                          </a:solidFill>
                          <a:effectLst/>
                          <a:latin typeface="Trebuchet MS" pitchFamily="34" charset="0"/>
                        </a:rPr>
                        <a:t>Households</a:t>
                      </a: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Firms</a:t>
                      </a: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Government</a:t>
                      </a: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Foreign</a:t>
                      </a:r>
                      <a:r>
                        <a:rPr kumimoji="0" lang="es-ES_tradnl" sz="1600" b="0" i="0" u="none" strike="noStrike" cap="none" normalizeH="0" baseline="0" dirty="0" smtClean="0">
                          <a:ln>
                            <a:noFill/>
                          </a:ln>
                          <a:solidFill>
                            <a:srgbClr val="284C6A"/>
                          </a:solidFill>
                          <a:effectLst/>
                          <a:latin typeface="Trebuchet MS" pitchFamily="34" charset="0"/>
                        </a:rPr>
                        <a:t> Sector</a:t>
                      </a:r>
                      <a:endParaRPr kumimoji="0" lang="es-ES" sz="1600" b="0" i="0" u="none" strike="noStrike" cap="none" normalizeH="0" baseline="0" dirty="0" smtClean="0">
                        <a:ln>
                          <a:noFill/>
                        </a:ln>
                        <a:solidFill>
                          <a:srgbClr val="284C6A"/>
                        </a:solidFill>
                        <a:effectLst/>
                        <a:latin typeface="Trebuchet MS"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5000"/>
                        </a:lnSpc>
                        <a:spcBef>
                          <a:spcPct val="20000"/>
                        </a:spcBef>
                        <a:spcAft>
                          <a:spcPct val="0"/>
                        </a:spcAft>
                        <a:buClr>
                          <a:schemeClr val="bg2"/>
                        </a:buClr>
                        <a:buSzTx/>
                        <a:buFontTx/>
                        <a:buChar char="•"/>
                        <a:tabLst/>
                      </a:pP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err="1" smtClean="0">
                          <a:ln>
                            <a:noFill/>
                          </a:ln>
                          <a:solidFill>
                            <a:srgbClr val="284C6A"/>
                          </a:solidFill>
                          <a:effectLst/>
                          <a:latin typeface="Trebuchet MS" pitchFamily="34" charset="0"/>
                        </a:rPr>
                        <a:t>Goods</a:t>
                      </a:r>
                      <a:r>
                        <a:rPr kumimoji="0" lang="es-ES_tradnl" sz="1600" b="0" i="0" u="none" strike="noStrike" cap="none" normalizeH="0" baseline="0" dirty="0" smtClean="0">
                          <a:ln>
                            <a:noFill/>
                          </a:ln>
                          <a:solidFill>
                            <a:srgbClr val="284C6A"/>
                          </a:solidFill>
                          <a:effectLst/>
                          <a:latin typeface="Trebuchet MS" pitchFamily="34" charset="0"/>
                        </a:rPr>
                        <a:t> and </a:t>
                      </a:r>
                      <a:r>
                        <a:rPr kumimoji="0" lang="es-ES_tradnl" sz="1600" b="0" i="0" u="none" strike="noStrike" cap="none" normalizeH="0" baseline="0" dirty="0" err="1" smtClean="0">
                          <a:ln>
                            <a:noFill/>
                          </a:ln>
                          <a:solidFill>
                            <a:srgbClr val="284C6A"/>
                          </a:solidFill>
                          <a:effectLst/>
                          <a:latin typeface="Trebuchet MS" pitchFamily="34" charset="0"/>
                        </a:rPr>
                        <a:t>Services</a:t>
                      </a: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err="1" smtClean="0">
                          <a:ln>
                            <a:noFill/>
                          </a:ln>
                          <a:solidFill>
                            <a:srgbClr val="284C6A"/>
                          </a:solidFill>
                          <a:effectLst/>
                          <a:latin typeface="Trebuchet MS" pitchFamily="34" charset="0"/>
                        </a:rPr>
                        <a:t>Financial</a:t>
                      </a: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wealth</a:t>
                      </a:r>
                      <a:r>
                        <a:rPr kumimoji="0" lang="es-ES_tradnl" sz="1600" b="0" i="0" u="none" strike="noStrike" cap="none" normalizeH="0" baseline="0" dirty="0" smtClean="0">
                          <a:ln>
                            <a:noFill/>
                          </a:ln>
                          <a:solidFill>
                            <a:srgbClr val="284C6A"/>
                          </a:solidFill>
                          <a:effectLst/>
                          <a:latin typeface="Trebuchet MS" pitchFamily="34" charset="0"/>
                        </a:rPr>
                        <a:t>:</a:t>
                      </a: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Char char="−"/>
                        <a:tabLst/>
                      </a:pPr>
                      <a:r>
                        <a:rPr kumimoji="0" lang="es-ES_tradnl" sz="1400" b="0" i="0" u="none" strike="noStrike" cap="none" normalizeH="0" baseline="0" dirty="0" smtClean="0">
                          <a:ln>
                            <a:noFill/>
                          </a:ln>
                          <a:solidFill>
                            <a:schemeClr val="tx1"/>
                          </a:solidFill>
                          <a:effectLst/>
                          <a:latin typeface="Trebuchet MS" pitchFamily="34" charset="0"/>
                        </a:rPr>
                        <a:t> Money.</a:t>
                      </a: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Char char="−"/>
                        <a:tabLst/>
                      </a:pPr>
                      <a:r>
                        <a:rPr kumimoji="0" lang="es-ES_tradnl" sz="1400" b="0" i="0" u="none" strike="noStrike" cap="none" normalizeH="0" baseline="0" dirty="0" smtClean="0">
                          <a:ln>
                            <a:noFill/>
                          </a:ln>
                          <a:solidFill>
                            <a:schemeClr val="tx1"/>
                          </a:solidFill>
                          <a:effectLst/>
                          <a:latin typeface="Trebuchet MS" pitchFamily="34" charset="0"/>
                        </a:rPr>
                        <a:t> Bonds.</a:t>
                      </a: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None/>
                        <a:tabLst/>
                      </a:pPr>
                      <a:endParaRPr kumimoji="0" lang="es-ES_tradnl" sz="1400" b="0" i="0" u="none" strike="noStrike" cap="none" normalizeH="0" baseline="0" dirty="0" smtClean="0">
                        <a:ln>
                          <a:noFill/>
                        </a:ln>
                        <a:solidFill>
                          <a:schemeClr val="tx1"/>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Trabajo</a:t>
                      </a:r>
                      <a:endParaRPr kumimoji="0" lang="es-ES" sz="1600" b="0" i="0" u="none" strike="noStrike" cap="none" normalizeH="0" baseline="0" dirty="0" smtClean="0">
                        <a:ln>
                          <a:noFill/>
                        </a:ln>
                        <a:solidFill>
                          <a:srgbClr val="284C6A"/>
                        </a:solidFill>
                        <a:effectLst/>
                        <a:latin typeface="Trebuchet MS"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5000"/>
                        </a:lnSpc>
                        <a:spcBef>
                          <a:spcPct val="20000"/>
                        </a:spcBef>
                        <a:spcAft>
                          <a:spcPct val="0"/>
                        </a:spcAft>
                        <a:buClr>
                          <a:schemeClr val="bg2"/>
                        </a:buClr>
                        <a:buSzTx/>
                        <a:buFontTx/>
                        <a:buNone/>
                        <a:tabLst/>
                      </a:pP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 C, I, G, X,Q, T,S.</a:t>
                      </a: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L, M/P.</a:t>
                      </a:r>
                    </a:p>
                    <a:p>
                      <a:pPr marL="0" marR="0" lvl="0" indent="0" algn="l" defTabSz="914400" rtl="0" eaLnBrk="1" fontAlgn="base" latinLnBrk="0" hangingPunct="1">
                        <a:lnSpc>
                          <a:spcPct val="125000"/>
                        </a:lnSpc>
                        <a:spcBef>
                          <a:spcPct val="20000"/>
                        </a:spcBef>
                        <a:spcAft>
                          <a:spcPct val="0"/>
                        </a:spcAft>
                        <a:buClr>
                          <a:schemeClr val="bg2"/>
                        </a:buClr>
                        <a:buSzTx/>
                        <a:buFontTx/>
                        <a:buNone/>
                        <a:tabLst/>
                      </a:pP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None/>
                        <a:tabLst/>
                      </a:pP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Ls</a:t>
                      </a: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Ld.</a:t>
                      </a:r>
                      <a:endParaRPr kumimoji="0" lang="es-ES" sz="1600" b="0" i="0" u="none" strike="noStrike" cap="none" normalizeH="0" baseline="0" dirty="0" smtClean="0">
                        <a:ln>
                          <a:noFill/>
                        </a:ln>
                        <a:solidFill>
                          <a:srgbClr val="284C6A"/>
                        </a:solidFill>
                        <a:effectLst/>
                        <a:latin typeface="Trebuchet MS"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5000"/>
                        </a:lnSpc>
                        <a:spcBef>
                          <a:spcPct val="20000"/>
                        </a:spcBef>
                        <a:spcAft>
                          <a:spcPct val="0"/>
                        </a:spcAft>
                        <a:buClr>
                          <a:schemeClr val="bg2"/>
                        </a:buClr>
                        <a:buSzTx/>
                        <a:buFontTx/>
                        <a:buChar char="•"/>
                        <a:tabLst/>
                      </a:pP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400" b="0" i="0" u="none" strike="noStrike" cap="none" normalizeH="0" baseline="0" dirty="0" smtClean="0">
                          <a:ln>
                            <a:noFill/>
                          </a:ln>
                          <a:solidFill>
                            <a:srgbClr val="284C6A"/>
                          </a:solidFill>
                          <a:effectLst/>
                          <a:latin typeface="Trebuchet MS" pitchFamily="34" charset="0"/>
                        </a:rPr>
                        <a:t> Y (GDP) </a:t>
                      </a: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400" b="0" i="0" u="none" strike="noStrike" cap="none" normalizeH="0" baseline="0" dirty="0" smtClean="0">
                          <a:ln>
                            <a:noFill/>
                          </a:ln>
                          <a:solidFill>
                            <a:srgbClr val="284C6A"/>
                          </a:solidFill>
                          <a:effectLst/>
                          <a:latin typeface="Trebuchet MS" pitchFamily="34" charset="0"/>
                        </a:rPr>
                        <a:t> P (CPI)</a:t>
                      </a: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400" b="0" i="0" u="none" strike="noStrike" cap="none" normalizeH="0" baseline="0" dirty="0" smtClean="0">
                          <a:ln>
                            <a:noFill/>
                          </a:ln>
                          <a:solidFill>
                            <a:srgbClr val="284C6A"/>
                          </a:solidFill>
                          <a:effectLst/>
                          <a:latin typeface="Trebuchet MS" pitchFamily="34" charset="0"/>
                        </a:rPr>
                        <a:t> U (</a:t>
                      </a:r>
                      <a:r>
                        <a:rPr kumimoji="0" lang="es-ES_tradnl" sz="1400" b="0" i="0" u="none" strike="noStrike" cap="none" normalizeH="0" baseline="0" dirty="0" err="1" smtClean="0">
                          <a:ln>
                            <a:noFill/>
                          </a:ln>
                          <a:solidFill>
                            <a:srgbClr val="284C6A"/>
                          </a:solidFill>
                          <a:effectLst/>
                          <a:latin typeface="Trebuchet MS" pitchFamily="34" charset="0"/>
                        </a:rPr>
                        <a:t>Unemployment</a:t>
                      </a:r>
                      <a:r>
                        <a:rPr kumimoji="0" lang="es-ES_tradnl" sz="1400" b="0" i="0" u="none" strike="noStrike" cap="none" normalizeH="0" baseline="0" dirty="0" smtClean="0">
                          <a:ln>
                            <a:noFill/>
                          </a:ln>
                          <a:solidFill>
                            <a:srgbClr val="284C6A"/>
                          </a:solidFill>
                          <a:effectLst/>
                          <a:latin typeface="Trebuchet MS" pitchFamily="34" charset="0"/>
                        </a:rPr>
                        <a:t>)</a:t>
                      </a: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400" b="0" i="0" u="none" strike="noStrike" cap="none" normalizeH="0" baseline="0" dirty="0" smtClean="0">
                          <a:ln>
                            <a:noFill/>
                          </a:ln>
                          <a:solidFill>
                            <a:srgbClr val="284C6A"/>
                          </a:solidFill>
                          <a:effectLst/>
                          <a:latin typeface="Trebuchet MS" pitchFamily="34" charset="0"/>
                        </a:rPr>
                        <a:t> </a:t>
                      </a:r>
                      <a:r>
                        <a:rPr kumimoji="0" lang="es-ES_tradnl" sz="1400" b="0" i="0" u="none" strike="noStrike" cap="none" normalizeH="0" baseline="0" dirty="0" err="1" smtClean="0">
                          <a:ln>
                            <a:noFill/>
                          </a:ln>
                          <a:solidFill>
                            <a:srgbClr val="284C6A"/>
                          </a:solidFill>
                          <a:effectLst/>
                          <a:latin typeface="Trebuchet MS" pitchFamily="34" charset="0"/>
                        </a:rPr>
                        <a:t>er</a:t>
                      </a:r>
                      <a:r>
                        <a:rPr kumimoji="0" lang="es-ES_tradnl" sz="1400" b="0" i="0" u="none" strike="noStrike" cap="none" normalizeH="0" baseline="0" dirty="0" smtClean="0">
                          <a:ln>
                            <a:noFill/>
                          </a:ln>
                          <a:solidFill>
                            <a:srgbClr val="284C6A"/>
                          </a:solidFill>
                          <a:effectLst/>
                          <a:latin typeface="Trebuchet MS" pitchFamily="34" charset="0"/>
                        </a:rPr>
                        <a:t> (Exchange </a:t>
                      </a:r>
                      <a:r>
                        <a:rPr kumimoji="0" lang="es-ES_tradnl" sz="1400" b="0" i="0" u="none" strike="noStrike" cap="none" normalizeH="0" baseline="0" dirty="0" err="1" smtClean="0">
                          <a:ln>
                            <a:noFill/>
                          </a:ln>
                          <a:solidFill>
                            <a:srgbClr val="284C6A"/>
                          </a:solidFill>
                          <a:effectLst/>
                          <a:latin typeface="Trebuchet MS" pitchFamily="34" charset="0"/>
                        </a:rPr>
                        <a:t>rates</a:t>
                      </a:r>
                      <a:r>
                        <a:rPr kumimoji="0" lang="es-ES_tradnl" sz="1400" b="0" i="0" u="none" strike="noStrike" cap="none" normalizeH="0" baseline="0" dirty="0" smtClean="0">
                          <a:ln>
                            <a:noFill/>
                          </a:ln>
                          <a:solidFill>
                            <a:srgbClr val="284C6A"/>
                          </a:solidFill>
                          <a:effectLst/>
                          <a:latin typeface="Trebuchet MS" pitchFamily="34" charset="0"/>
                        </a:rPr>
                        <a:t>)</a:t>
                      </a: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400" b="0" i="0" u="none" strike="noStrike" cap="none" normalizeH="0" baseline="0" dirty="0" smtClean="0">
                          <a:ln>
                            <a:noFill/>
                          </a:ln>
                          <a:solidFill>
                            <a:srgbClr val="284C6A"/>
                          </a:solidFill>
                          <a:effectLst/>
                          <a:latin typeface="Trebuchet MS" pitchFamily="34" charset="0"/>
                        </a:rPr>
                        <a:t> r (</a:t>
                      </a:r>
                      <a:r>
                        <a:rPr kumimoji="0" lang="es-ES_tradnl" sz="1400" b="0" i="0" u="none" strike="noStrike" cap="none" normalizeH="0" baseline="0" dirty="0" err="1" smtClean="0">
                          <a:ln>
                            <a:noFill/>
                          </a:ln>
                          <a:solidFill>
                            <a:srgbClr val="284C6A"/>
                          </a:solidFill>
                          <a:effectLst/>
                          <a:latin typeface="Trebuchet MS" pitchFamily="34" charset="0"/>
                        </a:rPr>
                        <a:t>Interest</a:t>
                      </a:r>
                      <a:r>
                        <a:rPr kumimoji="0" lang="es-ES_tradnl" sz="1400" b="0" i="0" u="none" strike="noStrike" cap="none" normalizeH="0" baseline="0" dirty="0" smtClean="0">
                          <a:ln>
                            <a:noFill/>
                          </a:ln>
                          <a:solidFill>
                            <a:srgbClr val="284C6A"/>
                          </a:solidFill>
                          <a:effectLst/>
                          <a:latin typeface="Trebuchet MS" pitchFamily="34" charset="0"/>
                        </a:rPr>
                        <a:t> </a:t>
                      </a:r>
                      <a:r>
                        <a:rPr kumimoji="0" lang="es-ES_tradnl" sz="1400" b="0" i="0" u="none" strike="noStrike" cap="none" normalizeH="0" baseline="0" dirty="0" err="1" smtClean="0">
                          <a:ln>
                            <a:noFill/>
                          </a:ln>
                          <a:solidFill>
                            <a:srgbClr val="284C6A"/>
                          </a:solidFill>
                          <a:effectLst/>
                          <a:latin typeface="Trebuchet MS" pitchFamily="34" charset="0"/>
                        </a:rPr>
                        <a:t>rates</a:t>
                      </a:r>
                      <a:r>
                        <a:rPr kumimoji="0" lang="es-ES_tradnl" sz="1400" b="0" i="0" u="none" strike="noStrike" cap="none" normalizeH="0" baseline="0" dirty="0" smtClean="0">
                          <a:ln>
                            <a:noFill/>
                          </a:ln>
                          <a:solidFill>
                            <a:srgbClr val="284C6A"/>
                          </a:solidFill>
                          <a:effectLst/>
                          <a:latin typeface="Trebuchet MS" pitchFamily="34" charset="0"/>
                        </a:rPr>
                        <a:t>)</a:t>
                      </a: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endParaRPr kumimoji="0" lang="es-ES_tradnl" sz="1600" b="0" i="0" u="none" strike="noStrike" cap="none" normalizeH="0" baseline="0" dirty="0" smtClean="0">
                        <a:ln>
                          <a:noFill/>
                        </a:ln>
                        <a:solidFill>
                          <a:srgbClr val="284C6A"/>
                        </a:solidFill>
                        <a:effectLst/>
                        <a:latin typeface="Trebuchet MS" pitchFamily="34" charset="0"/>
                      </a:endParaRPr>
                    </a:p>
                    <a:p>
                      <a:pPr marL="0" marR="0" lvl="0" indent="0" algn="l" defTabSz="914400" rtl="0" eaLnBrk="1" fontAlgn="base" latinLnBrk="0" hangingPunct="1">
                        <a:lnSpc>
                          <a:spcPct val="125000"/>
                        </a:lnSpc>
                        <a:spcBef>
                          <a:spcPct val="20000"/>
                        </a:spcBef>
                        <a:spcAft>
                          <a:spcPct val="0"/>
                        </a:spcAft>
                        <a:buClr>
                          <a:schemeClr val="bg2"/>
                        </a:buClr>
                        <a:buSzTx/>
                        <a:buFontTx/>
                        <a:buNone/>
                        <a:tabLst/>
                      </a:pPr>
                      <a:endParaRPr kumimoji="0" lang="es-ES" sz="1600" b="0" i="0" u="none" strike="noStrike" cap="none" normalizeH="0" baseline="0" dirty="0" smtClean="0">
                        <a:ln>
                          <a:noFill/>
                        </a:ln>
                        <a:solidFill>
                          <a:srgbClr val="284C6A"/>
                        </a:solidFill>
                        <a:effectLst/>
                        <a:latin typeface="Trebuchet MS"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Demand</a:t>
                      </a: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side</a:t>
                      </a:r>
                      <a:endParaRPr kumimoji="0" lang="es-ES_tradnl" sz="1600" b="0" i="0" u="none" strike="noStrike" cap="none" normalizeH="0" baseline="0" dirty="0" smtClean="0">
                        <a:ln>
                          <a:noFill/>
                        </a:ln>
                        <a:solidFill>
                          <a:srgbClr val="284C6A"/>
                        </a:solidFill>
                        <a:effectLst/>
                        <a:latin typeface="Trebuchet MS" pitchFamily="34" charset="0"/>
                      </a:endParaRP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Char char="−"/>
                        <a:tabLst/>
                      </a:pPr>
                      <a:r>
                        <a:rPr kumimoji="0" lang="es-ES_tradnl" sz="1400" b="0" i="0" u="none" strike="noStrike" cap="none" normalizeH="0" baseline="0" dirty="0" smtClean="0">
                          <a:ln>
                            <a:noFill/>
                          </a:ln>
                          <a:solidFill>
                            <a:schemeClr val="tx1"/>
                          </a:solidFill>
                          <a:effectLst/>
                          <a:latin typeface="Trebuchet MS" pitchFamily="34" charset="0"/>
                        </a:rPr>
                        <a:t> Fiscal.</a:t>
                      </a: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Char char="−"/>
                        <a:tabLst/>
                      </a:pPr>
                      <a:r>
                        <a:rPr kumimoji="0" lang="es-ES_tradnl" sz="1400" b="0" i="0" u="none" strike="noStrike" cap="none" normalizeH="0" baseline="0" dirty="0" smtClean="0">
                          <a:ln>
                            <a:noFill/>
                          </a:ln>
                          <a:solidFill>
                            <a:schemeClr val="tx1"/>
                          </a:solidFill>
                          <a:effectLst/>
                          <a:latin typeface="Trebuchet MS" pitchFamily="34" charset="0"/>
                        </a:rPr>
                        <a:t> </a:t>
                      </a:r>
                      <a:r>
                        <a:rPr kumimoji="0" lang="es-ES_tradnl" sz="1400" b="0" i="0" u="none" strike="noStrike" cap="none" normalizeH="0" baseline="0" dirty="0" err="1" smtClean="0">
                          <a:ln>
                            <a:noFill/>
                          </a:ln>
                          <a:solidFill>
                            <a:schemeClr val="tx1"/>
                          </a:solidFill>
                          <a:effectLst/>
                          <a:latin typeface="Trebuchet MS" pitchFamily="34" charset="0"/>
                        </a:rPr>
                        <a:t>Monetary</a:t>
                      </a:r>
                      <a:r>
                        <a:rPr kumimoji="0" lang="es-ES_tradnl" sz="1400" b="0" i="0" u="none" strike="noStrike" cap="none" normalizeH="0" baseline="0" dirty="0" smtClean="0">
                          <a:ln>
                            <a:noFill/>
                          </a:ln>
                          <a:solidFill>
                            <a:schemeClr val="tx1"/>
                          </a:solidFill>
                          <a:effectLst/>
                          <a:latin typeface="Trebuchet MS" pitchFamily="34" charset="0"/>
                        </a:rPr>
                        <a:t>.</a:t>
                      </a: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Char char="−"/>
                        <a:tabLst/>
                      </a:pPr>
                      <a:r>
                        <a:rPr kumimoji="0" lang="es-ES_tradnl" sz="1400" b="0" i="0" u="none" strike="noStrike" cap="none" normalizeH="0" baseline="0" dirty="0" smtClean="0">
                          <a:ln>
                            <a:noFill/>
                          </a:ln>
                          <a:solidFill>
                            <a:schemeClr val="tx1"/>
                          </a:solidFill>
                          <a:effectLst/>
                          <a:latin typeface="Trebuchet MS" pitchFamily="34" charset="0"/>
                        </a:rPr>
                        <a:t> </a:t>
                      </a:r>
                      <a:r>
                        <a:rPr kumimoji="0" lang="es-ES_tradnl" sz="1400" b="0" i="0" u="none" strike="noStrike" cap="none" normalizeH="0" baseline="0" dirty="0" err="1" smtClean="0">
                          <a:ln>
                            <a:noFill/>
                          </a:ln>
                          <a:solidFill>
                            <a:schemeClr val="tx1"/>
                          </a:solidFill>
                          <a:effectLst/>
                          <a:latin typeface="Trebuchet MS" pitchFamily="34" charset="0"/>
                        </a:rPr>
                        <a:t>Trade</a:t>
                      </a:r>
                      <a:r>
                        <a:rPr kumimoji="0" lang="es-ES_tradnl" sz="1400" b="0" i="0" u="none" strike="noStrike" cap="none" normalizeH="0" baseline="0" dirty="0" smtClean="0">
                          <a:ln>
                            <a:noFill/>
                          </a:ln>
                          <a:solidFill>
                            <a:schemeClr val="tx1"/>
                          </a:solidFill>
                          <a:effectLst/>
                          <a:latin typeface="Trebuchet MS" pitchFamily="34" charset="0"/>
                        </a:rPr>
                        <a:t> and Exchange </a:t>
                      </a:r>
                      <a:r>
                        <a:rPr kumimoji="0" lang="es-ES_tradnl" sz="1400" b="0" i="0" u="none" strike="noStrike" cap="none" normalizeH="0" baseline="0" dirty="0" err="1" smtClean="0">
                          <a:ln>
                            <a:noFill/>
                          </a:ln>
                          <a:solidFill>
                            <a:schemeClr val="tx1"/>
                          </a:solidFill>
                          <a:effectLst/>
                          <a:latin typeface="Trebuchet MS" pitchFamily="34" charset="0"/>
                        </a:rPr>
                        <a:t>rates</a:t>
                      </a:r>
                      <a:r>
                        <a:rPr kumimoji="0" lang="es-ES_tradnl" sz="1400" b="0" i="0" u="none" strike="noStrike" cap="none" normalizeH="0" baseline="0" dirty="0" smtClean="0">
                          <a:ln>
                            <a:noFill/>
                          </a:ln>
                          <a:solidFill>
                            <a:schemeClr val="tx1"/>
                          </a:solidFill>
                          <a:effectLst/>
                          <a:latin typeface="Trebuchet MS" pitchFamily="34" charset="0"/>
                        </a:rPr>
                        <a:t> </a:t>
                      </a:r>
                      <a:r>
                        <a:rPr kumimoji="0" lang="es-ES_tradnl" sz="1400" b="0" i="0" u="none" strike="noStrike" cap="none" normalizeH="0" baseline="0" dirty="0" err="1" smtClean="0">
                          <a:ln>
                            <a:noFill/>
                          </a:ln>
                          <a:solidFill>
                            <a:schemeClr val="tx1"/>
                          </a:solidFill>
                          <a:effectLst/>
                          <a:latin typeface="Trebuchet MS" pitchFamily="34" charset="0"/>
                        </a:rPr>
                        <a:t>policies</a:t>
                      </a:r>
                      <a:r>
                        <a:rPr kumimoji="0" lang="es-ES_tradnl" sz="1400" b="0" i="0" u="none" strike="noStrike" cap="none" normalizeH="0" baseline="0" dirty="0" smtClean="0">
                          <a:ln>
                            <a:noFill/>
                          </a:ln>
                          <a:solidFill>
                            <a:schemeClr val="tx1"/>
                          </a:solidFill>
                          <a:effectLst/>
                          <a:latin typeface="Trebuchet MS" pitchFamily="34" charset="0"/>
                        </a:rPr>
                        <a:t>.</a:t>
                      </a:r>
                    </a:p>
                    <a:p>
                      <a:pPr marL="0" marR="0" lvl="0" indent="0" algn="l" defTabSz="914400" rtl="0" eaLnBrk="1" fontAlgn="base" latinLnBrk="0" hangingPunct="1">
                        <a:lnSpc>
                          <a:spcPct val="125000"/>
                        </a:lnSpc>
                        <a:spcBef>
                          <a:spcPct val="20000"/>
                        </a:spcBef>
                        <a:spcAft>
                          <a:spcPct val="0"/>
                        </a:spcAft>
                        <a:buClr>
                          <a:schemeClr val="bg2"/>
                        </a:buClr>
                        <a:buSzTx/>
                        <a:buFontTx/>
                        <a:buChar char="•"/>
                        <a:tabLst/>
                      </a:pP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Supply</a:t>
                      </a:r>
                      <a:r>
                        <a:rPr kumimoji="0" lang="es-ES_tradnl" sz="1600" b="0" i="0" u="none" strike="noStrike" cap="none" normalizeH="0" baseline="0" dirty="0" smtClean="0">
                          <a:ln>
                            <a:noFill/>
                          </a:ln>
                          <a:solidFill>
                            <a:srgbClr val="284C6A"/>
                          </a:solidFill>
                          <a:effectLst/>
                          <a:latin typeface="Trebuchet MS" pitchFamily="34" charset="0"/>
                        </a:rPr>
                        <a:t> </a:t>
                      </a:r>
                      <a:r>
                        <a:rPr kumimoji="0" lang="es-ES_tradnl" sz="1600" b="0" i="0" u="none" strike="noStrike" cap="none" normalizeH="0" baseline="0" dirty="0" err="1" smtClean="0">
                          <a:ln>
                            <a:noFill/>
                          </a:ln>
                          <a:solidFill>
                            <a:srgbClr val="284C6A"/>
                          </a:solidFill>
                          <a:effectLst/>
                          <a:latin typeface="Trebuchet MS" pitchFamily="34" charset="0"/>
                        </a:rPr>
                        <a:t>side</a:t>
                      </a:r>
                      <a:r>
                        <a:rPr kumimoji="0" lang="es-ES_tradnl" sz="1600" b="0" i="0" u="none" strike="noStrike" cap="none" normalizeH="0" baseline="0" dirty="0" smtClean="0">
                          <a:ln>
                            <a:noFill/>
                          </a:ln>
                          <a:solidFill>
                            <a:srgbClr val="284C6A"/>
                          </a:solidFill>
                          <a:effectLst/>
                          <a:latin typeface="Trebuchet MS" pitchFamily="34" charset="0"/>
                        </a:rPr>
                        <a:t>:</a:t>
                      </a: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Char char="−"/>
                        <a:tabLst/>
                      </a:pPr>
                      <a:r>
                        <a:rPr kumimoji="0" lang="es-ES_tradnl" sz="1400" b="0" i="0" u="none" strike="noStrike" cap="none" normalizeH="0" baseline="0" dirty="0" smtClean="0">
                          <a:ln>
                            <a:noFill/>
                          </a:ln>
                          <a:solidFill>
                            <a:schemeClr val="tx1"/>
                          </a:solidFill>
                          <a:effectLst/>
                          <a:latin typeface="Trebuchet MS" pitchFamily="34" charset="0"/>
                        </a:rPr>
                        <a:t> </a:t>
                      </a:r>
                      <a:r>
                        <a:rPr kumimoji="0" lang="es-ES_tradnl" sz="1400" b="0" i="0" u="none" strike="noStrike" cap="none" normalizeH="0" baseline="0" dirty="0" err="1" smtClean="0">
                          <a:ln>
                            <a:noFill/>
                          </a:ln>
                          <a:solidFill>
                            <a:schemeClr val="tx1"/>
                          </a:solidFill>
                          <a:effectLst/>
                          <a:latin typeface="Trebuchet MS" pitchFamily="34" charset="0"/>
                        </a:rPr>
                        <a:t>Incomes</a:t>
                      </a:r>
                      <a:r>
                        <a:rPr kumimoji="0" lang="es-ES_tradnl" sz="1400" b="0" i="0" u="none" strike="noStrike" cap="none" normalizeH="0" baseline="0" dirty="0" smtClean="0">
                          <a:ln>
                            <a:noFill/>
                          </a:ln>
                          <a:solidFill>
                            <a:schemeClr val="tx1"/>
                          </a:solidFill>
                          <a:effectLst/>
                          <a:latin typeface="Trebuchet MS" pitchFamily="34" charset="0"/>
                        </a:rPr>
                        <a:t>.</a:t>
                      </a: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Char char="−"/>
                        <a:tabLst/>
                      </a:pPr>
                      <a:r>
                        <a:rPr kumimoji="0" lang="es-ES_tradnl" sz="1400" b="0" i="0" u="none" strike="noStrike" cap="none" normalizeH="0" baseline="0" dirty="0" smtClean="0">
                          <a:ln>
                            <a:noFill/>
                          </a:ln>
                          <a:solidFill>
                            <a:schemeClr val="tx1"/>
                          </a:solidFill>
                          <a:effectLst/>
                          <a:latin typeface="Trebuchet MS" pitchFamily="34" charset="0"/>
                        </a:rPr>
                        <a:t> </a:t>
                      </a:r>
                      <a:r>
                        <a:rPr kumimoji="0" lang="es-ES_tradnl" sz="1400" b="0" i="0" u="none" strike="noStrike" cap="none" normalizeH="0" baseline="0" dirty="0" err="1" smtClean="0">
                          <a:ln>
                            <a:noFill/>
                          </a:ln>
                          <a:solidFill>
                            <a:schemeClr val="tx1"/>
                          </a:solidFill>
                          <a:effectLst/>
                          <a:latin typeface="Trebuchet MS" pitchFamily="34" charset="0"/>
                        </a:rPr>
                        <a:t>Structural</a:t>
                      </a:r>
                      <a:r>
                        <a:rPr kumimoji="0" lang="es-ES_tradnl" sz="1400" b="0" i="0" u="none" strike="noStrike" cap="none" normalizeH="0" baseline="0" dirty="0" smtClean="0">
                          <a:ln>
                            <a:noFill/>
                          </a:ln>
                          <a:solidFill>
                            <a:schemeClr val="tx1"/>
                          </a:solidFill>
                          <a:effectLst/>
                          <a:latin typeface="Trebuchet MS" pitchFamily="34" charset="0"/>
                        </a:rPr>
                        <a:t>.</a:t>
                      </a:r>
                    </a:p>
                    <a:p>
                      <a:pPr marL="457200" marR="0" lvl="1" indent="0" algn="l" defTabSz="914400" rtl="0" eaLnBrk="1" fontAlgn="base" latinLnBrk="0" hangingPunct="1">
                        <a:lnSpc>
                          <a:spcPct val="100000"/>
                        </a:lnSpc>
                        <a:spcBef>
                          <a:spcPct val="20000"/>
                        </a:spcBef>
                        <a:spcAft>
                          <a:spcPct val="0"/>
                        </a:spcAft>
                        <a:buClrTx/>
                        <a:buSzTx/>
                        <a:buFont typeface="Trebuchet MS" pitchFamily="34" charset="0"/>
                        <a:buChar char="−"/>
                        <a:tabLst/>
                      </a:pPr>
                      <a:endParaRPr kumimoji="0" lang="es-ES" sz="1400" b="0" i="0" u="none" strike="noStrike" cap="none" normalizeH="0" baseline="0" dirty="0" smtClean="0">
                        <a:ln>
                          <a:noFill/>
                        </a:ln>
                        <a:solidFill>
                          <a:schemeClr val="tx1"/>
                        </a:solidFill>
                        <a:effectLst/>
                        <a:latin typeface="Trebuchet MS"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ransition spd="med">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285750" y="217488"/>
            <a:ext cx="8553450" cy="1143000"/>
          </a:xfrm>
        </p:spPr>
        <p:txBody>
          <a:bodyPr>
            <a:normAutofit/>
          </a:bodyPr>
          <a:lstStyle/>
          <a:p>
            <a:r>
              <a:rPr lang="en-US" altLang="en-US" sz="3600" dirty="0" smtClean="0"/>
              <a:t>An increase in the Government purchases</a:t>
            </a:r>
            <a:endParaRPr lang="en-US" altLang="en-US" dirty="0"/>
          </a:p>
        </p:txBody>
      </p:sp>
      <p:sp>
        <p:nvSpPr>
          <p:cNvPr id="37" name="3 Marcador de número de diapositiva"/>
          <p:cNvSpPr>
            <a:spLocks noGrp="1"/>
          </p:cNvSpPr>
          <p:nvPr>
            <p:ph type="sldNum" sz="quarter" idx="12"/>
          </p:nvPr>
        </p:nvSpPr>
        <p:spPr/>
        <p:txBody>
          <a:bodyPr/>
          <a:lstStyle/>
          <a:p>
            <a:r>
              <a:rPr lang="en-US" altLang="en-US"/>
              <a:t>Pág.</a:t>
            </a:r>
            <a:fld id="{446CCE79-7321-4F4A-914A-E8D0731F2E75}" type="slidenum">
              <a:rPr lang="en-US" altLang="en-US"/>
              <a:pPr/>
              <a:t>30</a:t>
            </a:fld>
            <a:endParaRPr lang="en-US" altLang="en-US"/>
          </a:p>
        </p:txBody>
      </p:sp>
      <p:grpSp>
        <p:nvGrpSpPr>
          <p:cNvPr id="2" name="Group 61"/>
          <p:cNvGrpSpPr>
            <a:grpSpLocks/>
          </p:cNvGrpSpPr>
          <p:nvPr/>
        </p:nvGrpSpPr>
        <p:grpSpPr bwMode="auto">
          <a:xfrm>
            <a:off x="2600325" y="2051050"/>
            <a:ext cx="6543676" cy="3619501"/>
            <a:chOff x="1638" y="1292"/>
            <a:chExt cx="4122" cy="2280"/>
          </a:xfrm>
        </p:grpSpPr>
        <p:sp>
          <p:nvSpPr>
            <p:cNvPr id="178198" name="Line 22"/>
            <p:cNvSpPr>
              <a:spLocks noChangeShapeType="1"/>
            </p:cNvSpPr>
            <p:nvPr/>
          </p:nvSpPr>
          <p:spPr bwMode="auto">
            <a:xfrm flipV="1">
              <a:off x="1638" y="1491"/>
              <a:ext cx="2734" cy="1100"/>
            </a:xfrm>
            <a:prstGeom prst="line">
              <a:avLst/>
            </a:prstGeom>
            <a:noFill/>
            <a:ln w="28575">
              <a:solidFill>
                <a:schemeClr val="accent2"/>
              </a:solidFill>
              <a:round/>
              <a:headEnd/>
              <a:tailEnd/>
            </a:ln>
            <a:effectLst/>
          </p:spPr>
          <p:txBody>
            <a:bodyPr wrap="none" anchor="ctr">
              <a:spAutoFit/>
            </a:bodyPr>
            <a:lstStyle/>
            <a:p>
              <a:endParaRPr lang="es-ES"/>
            </a:p>
          </p:txBody>
        </p:sp>
        <p:sp>
          <p:nvSpPr>
            <p:cNvPr id="178200" name="Text Box 24"/>
            <p:cNvSpPr txBox="1">
              <a:spLocks noChangeArrowheads="1"/>
            </p:cNvSpPr>
            <p:nvPr/>
          </p:nvSpPr>
          <p:spPr bwMode="auto">
            <a:xfrm>
              <a:off x="2315" y="3281"/>
              <a:ext cx="403" cy="291"/>
            </a:xfrm>
            <a:prstGeom prst="rect">
              <a:avLst/>
            </a:prstGeom>
            <a:noFill/>
            <a:ln w="9525">
              <a:noFill/>
              <a:miter lim="800000"/>
              <a:headEnd/>
              <a:tailEnd/>
            </a:ln>
            <a:effectLst/>
          </p:spPr>
          <p:txBody>
            <a:bodyPr wrap="none">
              <a:spAutoFit/>
            </a:bodyPr>
            <a:lstStyle/>
            <a:p>
              <a:pPr algn="l"/>
              <a:r>
                <a:rPr lang="en-US" altLang="en-US" b="1" i="1" baseline="0" dirty="0" smtClean="0"/>
                <a:t>45º</a:t>
              </a:r>
              <a:endParaRPr lang="en-US" altLang="en-US" b="1" baseline="0" dirty="0"/>
            </a:p>
          </p:txBody>
        </p:sp>
        <p:sp>
          <p:nvSpPr>
            <p:cNvPr id="178218" name="Text Box 42"/>
            <p:cNvSpPr txBox="1">
              <a:spLocks noChangeArrowheads="1"/>
            </p:cNvSpPr>
            <p:nvPr/>
          </p:nvSpPr>
          <p:spPr bwMode="auto">
            <a:xfrm>
              <a:off x="3782" y="1292"/>
              <a:ext cx="1978" cy="291"/>
            </a:xfrm>
            <a:prstGeom prst="rect">
              <a:avLst/>
            </a:prstGeom>
            <a:noFill/>
            <a:ln w="9525">
              <a:noFill/>
              <a:miter lim="800000"/>
              <a:headEnd/>
              <a:tailEnd/>
            </a:ln>
            <a:effectLst/>
          </p:spPr>
          <p:txBody>
            <a:bodyPr wrap="square">
              <a:spAutoFit/>
            </a:bodyPr>
            <a:lstStyle/>
            <a:p>
              <a:pPr algn="l"/>
              <a:r>
                <a:rPr lang="en-US" altLang="en-US" b="1" i="1" baseline="0" dirty="0" smtClean="0"/>
                <a:t>AD</a:t>
              </a:r>
              <a:r>
                <a:rPr lang="en-US" altLang="en-US" b="1" i="1" dirty="0" smtClean="0"/>
                <a:t>1</a:t>
              </a:r>
              <a:r>
                <a:rPr lang="en-US" altLang="en-US" b="1" i="1" baseline="0" dirty="0" smtClean="0"/>
                <a:t>=A</a:t>
              </a:r>
              <a:r>
                <a:rPr lang="en-US" altLang="en-US" b="1" i="1" dirty="0" smtClean="0"/>
                <a:t>1</a:t>
              </a:r>
              <a:r>
                <a:rPr lang="en-US" altLang="en-US" b="1" i="1" baseline="0" dirty="0" smtClean="0"/>
                <a:t>+(c(1-t)-m)Y</a:t>
              </a:r>
              <a:endParaRPr lang="en-US" altLang="en-US" b="1" dirty="0"/>
            </a:p>
          </p:txBody>
        </p:sp>
        <p:sp>
          <p:nvSpPr>
            <p:cNvPr id="178233" name="Line 57"/>
            <p:cNvSpPr>
              <a:spLocks noChangeShapeType="1"/>
            </p:cNvSpPr>
            <p:nvPr/>
          </p:nvSpPr>
          <p:spPr bwMode="auto">
            <a:xfrm flipV="1">
              <a:off x="2868" y="2112"/>
              <a:ext cx="0" cy="456"/>
            </a:xfrm>
            <a:prstGeom prst="line">
              <a:avLst/>
            </a:prstGeom>
            <a:noFill/>
            <a:ln w="9525">
              <a:solidFill>
                <a:schemeClr val="tx1"/>
              </a:solidFill>
              <a:prstDash val="sysDot"/>
              <a:round/>
              <a:headEnd/>
              <a:tailEnd type="triangle" w="lg" len="lg"/>
            </a:ln>
            <a:effectLst/>
          </p:spPr>
          <p:txBody>
            <a:bodyPr wrap="none" anchor="ctr">
              <a:spAutoFit/>
            </a:bodyPr>
            <a:lstStyle/>
            <a:p>
              <a:endParaRPr lang="es-ES"/>
            </a:p>
          </p:txBody>
        </p:sp>
      </p:grpSp>
      <p:sp>
        <p:nvSpPr>
          <p:cNvPr id="178181" name="Text Box 5"/>
          <p:cNvSpPr txBox="1">
            <a:spLocks noChangeArrowheads="1"/>
          </p:cNvSpPr>
          <p:nvPr/>
        </p:nvSpPr>
        <p:spPr bwMode="auto">
          <a:xfrm>
            <a:off x="6854581" y="6126163"/>
            <a:ext cx="1552028" cy="461665"/>
          </a:xfrm>
          <a:prstGeom prst="rect">
            <a:avLst/>
          </a:prstGeom>
          <a:noFill/>
          <a:ln w="9525">
            <a:noFill/>
            <a:miter lim="800000"/>
            <a:headEnd/>
            <a:tailEnd/>
          </a:ln>
          <a:effectLst/>
        </p:spPr>
        <p:txBody>
          <a:bodyPr wrap="none">
            <a:spAutoFit/>
          </a:bodyPr>
          <a:lstStyle/>
          <a:p>
            <a:r>
              <a:rPr lang="en-US" altLang="en-US" b="1" baseline="0" dirty="0" err="1" smtClean="0"/>
              <a:t>Income,</a:t>
            </a:r>
            <a:r>
              <a:rPr lang="en-US" altLang="en-US" b="1" i="1" baseline="0" dirty="0" err="1" smtClean="0"/>
              <a:t>Y</a:t>
            </a:r>
            <a:endParaRPr lang="en-US" altLang="en-US" b="1" baseline="0" dirty="0"/>
          </a:p>
        </p:txBody>
      </p:sp>
      <p:sp>
        <p:nvSpPr>
          <p:cNvPr id="178179" name="Line 3"/>
          <p:cNvSpPr>
            <a:spLocks noChangeShapeType="1"/>
          </p:cNvSpPr>
          <p:nvPr/>
        </p:nvSpPr>
        <p:spPr bwMode="auto">
          <a:xfrm>
            <a:off x="2579688" y="6115050"/>
            <a:ext cx="4572000" cy="0"/>
          </a:xfrm>
          <a:prstGeom prst="line">
            <a:avLst/>
          </a:prstGeom>
          <a:noFill/>
          <a:ln w="57150">
            <a:solidFill>
              <a:schemeClr val="tx1"/>
            </a:solidFill>
            <a:round/>
            <a:headEnd/>
            <a:tailEnd/>
          </a:ln>
          <a:effectLst/>
        </p:spPr>
        <p:txBody>
          <a:bodyPr wrap="none" anchor="ctr"/>
          <a:lstStyle/>
          <a:p>
            <a:endParaRPr lang="es-ES"/>
          </a:p>
        </p:txBody>
      </p:sp>
      <p:sp>
        <p:nvSpPr>
          <p:cNvPr id="178180" name="Line 4"/>
          <p:cNvSpPr>
            <a:spLocks noChangeShapeType="1"/>
          </p:cNvSpPr>
          <p:nvPr/>
        </p:nvSpPr>
        <p:spPr bwMode="auto">
          <a:xfrm rot="-5400000">
            <a:off x="293688" y="3829050"/>
            <a:ext cx="4572000" cy="0"/>
          </a:xfrm>
          <a:prstGeom prst="line">
            <a:avLst/>
          </a:prstGeom>
          <a:noFill/>
          <a:ln w="57150">
            <a:solidFill>
              <a:schemeClr val="tx1"/>
            </a:solidFill>
            <a:round/>
            <a:headEnd/>
            <a:tailEnd/>
          </a:ln>
          <a:effectLst/>
        </p:spPr>
        <p:txBody>
          <a:bodyPr wrap="none" anchor="ctr"/>
          <a:lstStyle/>
          <a:p>
            <a:endParaRPr lang="es-ES"/>
          </a:p>
        </p:txBody>
      </p:sp>
      <p:sp>
        <p:nvSpPr>
          <p:cNvPr id="178183" name="Line 7"/>
          <p:cNvSpPr>
            <a:spLocks noChangeShapeType="1"/>
          </p:cNvSpPr>
          <p:nvPr/>
        </p:nvSpPr>
        <p:spPr bwMode="auto">
          <a:xfrm flipV="1">
            <a:off x="2593975" y="1905000"/>
            <a:ext cx="4179888" cy="4179888"/>
          </a:xfrm>
          <a:prstGeom prst="line">
            <a:avLst/>
          </a:prstGeom>
          <a:noFill/>
          <a:ln w="38100">
            <a:solidFill>
              <a:srgbClr val="00B050"/>
            </a:solidFill>
            <a:round/>
            <a:headEnd/>
            <a:tailEnd/>
          </a:ln>
          <a:effectLst/>
        </p:spPr>
        <p:txBody>
          <a:bodyPr wrap="none" anchor="ctr"/>
          <a:lstStyle/>
          <a:p>
            <a:endParaRPr lang="es-ES"/>
          </a:p>
        </p:txBody>
      </p:sp>
      <p:sp>
        <p:nvSpPr>
          <p:cNvPr id="178184" name="Text Box 8"/>
          <p:cNvSpPr txBox="1">
            <a:spLocks noChangeArrowheads="1"/>
          </p:cNvSpPr>
          <p:nvPr/>
        </p:nvSpPr>
        <p:spPr bwMode="auto">
          <a:xfrm>
            <a:off x="6577013" y="1530350"/>
            <a:ext cx="1015021" cy="461665"/>
          </a:xfrm>
          <a:prstGeom prst="rect">
            <a:avLst/>
          </a:prstGeom>
          <a:noFill/>
          <a:ln w="9525">
            <a:noFill/>
            <a:miter lim="800000"/>
            <a:headEnd/>
            <a:tailEnd/>
          </a:ln>
          <a:effectLst/>
        </p:spPr>
        <p:txBody>
          <a:bodyPr wrap="none">
            <a:spAutoFit/>
          </a:bodyPr>
          <a:lstStyle/>
          <a:p>
            <a:pPr algn="l"/>
            <a:r>
              <a:rPr lang="en-US" altLang="en-US" b="1" baseline="0" dirty="0" smtClean="0"/>
              <a:t>Y=AD</a:t>
            </a:r>
            <a:endParaRPr lang="en-US" altLang="en-US" baseline="0" dirty="0"/>
          </a:p>
        </p:txBody>
      </p:sp>
      <p:sp>
        <p:nvSpPr>
          <p:cNvPr id="178191" name="Text Box 15"/>
          <p:cNvSpPr txBox="1">
            <a:spLocks noChangeArrowheads="1"/>
          </p:cNvSpPr>
          <p:nvPr/>
        </p:nvSpPr>
        <p:spPr bwMode="auto">
          <a:xfrm>
            <a:off x="5094288" y="4494213"/>
            <a:ext cx="184150" cy="366712"/>
          </a:xfrm>
          <a:prstGeom prst="rect">
            <a:avLst/>
          </a:prstGeom>
          <a:noFill/>
          <a:ln w="9525">
            <a:noFill/>
            <a:miter lim="800000"/>
            <a:headEnd/>
            <a:tailEnd/>
          </a:ln>
          <a:effectLst/>
        </p:spPr>
        <p:txBody>
          <a:bodyPr wrap="none">
            <a:spAutoFit/>
          </a:bodyPr>
          <a:lstStyle/>
          <a:p>
            <a:pPr algn="l"/>
            <a:endParaRPr lang="es-ES_tradnl" altLang="en-US" sz="1800" b="1" baseline="0"/>
          </a:p>
        </p:txBody>
      </p:sp>
      <p:grpSp>
        <p:nvGrpSpPr>
          <p:cNvPr id="3" name="Group 56"/>
          <p:cNvGrpSpPr>
            <a:grpSpLocks/>
          </p:cNvGrpSpPr>
          <p:nvPr/>
        </p:nvGrpSpPr>
        <p:grpSpPr bwMode="auto">
          <a:xfrm>
            <a:off x="2052638" y="3192462"/>
            <a:ext cx="4862514" cy="3314700"/>
            <a:chOff x="1293" y="2011"/>
            <a:chExt cx="3063" cy="2088"/>
          </a:xfrm>
        </p:grpSpPr>
        <p:sp>
          <p:nvSpPr>
            <p:cNvPr id="178186" name="Line 10"/>
            <p:cNvSpPr>
              <a:spLocks noChangeShapeType="1"/>
            </p:cNvSpPr>
            <p:nvPr/>
          </p:nvSpPr>
          <p:spPr bwMode="auto">
            <a:xfrm flipV="1">
              <a:off x="1622" y="2011"/>
              <a:ext cx="2734" cy="1100"/>
            </a:xfrm>
            <a:prstGeom prst="line">
              <a:avLst/>
            </a:prstGeom>
            <a:noFill/>
            <a:ln w="28575">
              <a:solidFill>
                <a:srgbClr val="003399"/>
              </a:solidFill>
              <a:round/>
              <a:headEnd/>
              <a:tailEnd/>
            </a:ln>
            <a:effectLst/>
          </p:spPr>
          <p:txBody>
            <a:bodyPr anchor="ctr">
              <a:spAutoFit/>
            </a:bodyPr>
            <a:lstStyle/>
            <a:p>
              <a:endParaRPr lang="es-ES"/>
            </a:p>
          </p:txBody>
        </p:sp>
        <p:sp>
          <p:nvSpPr>
            <p:cNvPr id="178196" name="Text Box 20"/>
            <p:cNvSpPr txBox="1">
              <a:spLocks noChangeArrowheads="1"/>
            </p:cNvSpPr>
            <p:nvPr/>
          </p:nvSpPr>
          <p:spPr bwMode="auto">
            <a:xfrm>
              <a:off x="2766" y="3847"/>
              <a:ext cx="331" cy="252"/>
            </a:xfrm>
            <a:prstGeom prst="rect">
              <a:avLst/>
            </a:prstGeom>
            <a:noFill/>
            <a:ln w="9525">
              <a:noFill/>
              <a:miter lim="800000"/>
              <a:headEnd/>
              <a:tailEnd/>
            </a:ln>
            <a:effectLst/>
          </p:spPr>
          <p:txBody>
            <a:bodyPr wrap="square">
              <a:spAutoFit/>
            </a:bodyPr>
            <a:lstStyle/>
            <a:p>
              <a:pPr algn="l"/>
              <a:r>
                <a:rPr lang="en-US" altLang="en-US" sz="2000" baseline="0" dirty="0" err="1" smtClean="0"/>
                <a:t>Y</a:t>
              </a:r>
              <a:r>
                <a:rPr lang="en-US" altLang="en-US" sz="2000" dirty="0" err="1" smtClean="0"/>
                <a:t>o</a:t>
              </a:r>
              <a:endParaRPr lang="en-US" altLang="en-US" sz="2000" dirty="0"/>
            </a:p>
          </p:txBody>
        </p:sp>
        <p:sp>
          <p:nvSpPr>
            <p:cNvPr id="178190" name="Oval 14"/>
            <p:cNvSpPr>
              <a:spLocks noChangeArrowheads="1"/>
            </p:cNvSpPr>
            <p:nvPr/>
          </p:nvSpPr>
          <p:spPr bwMode="auto">
            <a:xfrm>
              <a:off x="2822" y="2556"/>
              <a:ext cx="89" cy="89"/>
            </a:xfrm>
            <a:prstGeom prst="ellipse">
              <a:avLst/>
            </a:prstGeom>
            <a:solidFill>
              <a:schemeClr val="tx1"/>
            </a:solidFill>
            <a:ln w="9525">
              <a:solidFill>
                <a:schemeClr val="tx1"/>
              </a:solidFill>
              <a:round/>
              <a:headEnd/>
              <a:tailEnd/>
            </a:ln>
            <a:effectLst/>
          </p:spPr>
          <p:txBody>
            <a:bodyPr anchor="ctr">
              <a:spAutoFit/>
            </a:bodyPr>
            <a:lstStyle/>
            <a:p>
              <a:endParaRPr lang="es-ES"/>
            </a:p>
          </p:txBody>
        </p:sp>
        <p:sp>
          <p:nvSpPr>
            <p:cNvPr id="178193" name="Text Box 17"/>
            <p:cNvSpPr txBox="1">
              <a:spLocks noChangeArrowheads="1"/>
            </p:cNvSpPr>
            <p:nvPr/>
          </p:nvSpPr>
          <p:spPr bwMode="auto">
            <a:xfrm>
              <a:off x="2934" y="2607"/>
              <a:ext cx="255" cy="288"/>
            </a:xfrm>
            <a:prstGeom prst="rect">
              <a:avLst/>
            </a:prstGeom>
            <a:noFill/>
            <a:ln w="9525">
              <a:noFill/>
              <a:miter lim="800000"/>
              <a:headEnd/>
              <a:tailEnd/>
            </a:ln>
            <a:effectLst/>
          </p:spPr>
          <p:txBody>
            <a:bodyPr>
              <a:spAutoFit/>
            </a:bodyPr>
            <a:lstStyle/>
            <a:p>
              <a:pPr algn="l"/>
              <a:r>
                <a:rPr lang="en-US" altLang="en-US" b="1" i="1" baseline="0" dirty="0" smtClean="0"/>
                <a:t>E</a:t>
              </a:r>
              <a:endParaRPr lang="en-US" altLang="en-US" b="1" baseline="0" dirty="0"/>
            </a:p>
          </p:txBody>
        </p:sp>
        <p:sp>
          <p:nvSpPr>
            <p:cNvPr id="178210" name="Text Box 34"/>
            <p:cNvSpPr txBox="1">
              <a:spLocks noChangeArrowheads="1"/>
            </p:cNvSpPr>
            <p:nvPr/>
          </p:nvSpPr>
          <p:spPr bwMode="auto">
            <a:xfrm>
              <a:off x="1293" y="2566"/>
              <a:ext cx="297" cy="252"/>
            </a:xfrm>
            <a:prstGeom prst="rect">
              <a:avLst/>
            </a:prstGeom>
            <a:noFill/>
            <a:ln w="9525">
              <a:noFill/>
              <a:miter lim="800000"/>
              <a:headEnd/>
              <a:tailEnd/>
            </a:ln>
            <a:effectLst/>
          </p:spPr>
          <p:txBody>
            <a:bodyPr wrap="square">
              <a:spAutoFit/>
            </a:bodyPr>
            <a:lstStyle/>
            <a:p>
              <a:pPr algn="l"/>
              <a:r>
                <a:rPr lang="en-US" altLang="en-US" sz="2000" baseline="0" dirty="0" err="1" smtClean="0"/>
                <a:t>Y</a:t>
              </a:r>
              <a:r>
                <a:rPr lang="en-US" altLang="en-US" sz="2000" dirty="0" err="1" smtClean="0"/>
                <a:t>o</a:t>
              </a:r>
              <a:endParaRPr lang="en-US" altLang="en-US" sz="2000" dirty="0"/>
            </a:p>
          </p:txBody>
        </p:sp>
        <p:sp>
          <p:nvSpPr>
            <p:cNvPr id="178230" name="Line 54"/>
            <p:cNvSpPr>
              <a:spLocks noChangeShapeType="1"/>
            </p:cNvSpPr>
            <p:nvPr/>
          </p:nvSpPr>
          <p:spPr bwMode="auto">
            <a:xfrm flipV="1">
              <a:off x="1644" y="2616"/>
              <a:ext cx="1212" cy="0"/>
            </a:xfrm>
            <a:prstGeom prst="line">
              <a:avLst/>
            </a:prstGeom>
            <a:noFill/>
            <a:ln w="9525">
              <a:solidFill>
                <a:schemeClr val="tx1"/>
              </a:solidFill>
              <a:prstDash val="sysDot"/>
              <a:round/>
              <a:headEnd/>
              <a:tailEnd/>
            </a:ln>
            <a:effectLst/>
          </p:spPr>
          <p:txBody>
            <a:bodyPr anchor="ctr">
              <a:spAutoFit/>
            </a:bodyPr>
            <a:lstStyle/>
            <a:p>
              <a:endParaRPr lang="es-ES"/>
            </a:p>
          </p:txBody>
        </p:sp>
        <p:sp>
          <p:nvSpPr>
            <p:cNvPr id="178231" name="Line 55"/>
            <p:cNvSpPr>
              <a:spLocks noChangeShapeType="1"/>
            </p:cNvSpPr>
            <p:nvPr/>
          </p:nvSpPr>
          <p:spPr bwMode="auto">
            <a:xfrm>
              <a:off x="2856" y="2640"/>
              <a:ext cx="0" cy="1200"/>
            </a:xfrm>
            <a:prstGeom prst="line">
              <a:avLst/>
            </a:prstGeom>
            <a:noFill/>
            <a:ln w="9525">
              <a:solidFill>
                <a:schemeClr val="tx1"/>
              </a:solidFill>
              <a:prstDash val="sysDot"/>
              <a:round/>
              <a:headEnd/>
              <a:tailEnd/>
            </a:ln>
            <a:effectLst/>
          </p:spPr>
          <p:txBody>
            <a:bodyPr wrap="none" anchor="ctr">
              <a:spAutoFit/>
            </a:bodyPr>
            <a:lstStyle/>
            <a:p>
              <a:endParaRPr lang="es-ES"/>
            </a:p>
          </p:txBody>
        </p:sp>
      </p:grpSp>
      <p:grpSp>
        <p:nvGrpSpPr>
          <p:cNvPr id="4" name="Group 66"/>
          <p:cNvGrpSpPr>
            <a:grpSpLocks/>
          </p:cNvGrpSpPr>
          <p:nvPr/>
        </p:nvGrpSpPr>
        <p:grpSpPr bwMode="auto">
          <a:xfrm>
            <a:off x="2181225" y="2316163"/>
            <a:ext cx="4202113" cy="4191001"/>
            <a:chOff x="1374" y="1459"/>
            <a:chExt cx="2647" cy="2640"/>
          </a:xfrm>
        </p:grpSpPr>
        <p:sp>
          <p:nvSpPr>
            <p:cNvPr id="178208" name="Oval 32"/>
            <p:cNvSpPr>
              <a:spLocks noChangeArrowheads="1"/>
            </p:cNvSpPr>
            <p:nvPr/>
          </p:nvSpPr>
          <p:spPr bwMode="auto">
            <a:xfrm>
              <a:off x="3662" y="1688"/>
              <a:ext cx="89" cy="89"/>
            </a:xfrm>
            <a:prstGeom prst="ellipse">
              <a:avLst/>
            </a:prstGeom>
            <a:solidFill>
              <a:schemeClr val="tx1"/>
            </a:solidFill>
            <a:ln w="9525">
              <a:solidFill>
                <a:schemeClr val="tx1"/>
              </a:solidFill>
              <a:round/>
              <a:headEnd/>
              <a:tailEnd/>
            </a:ln>
            <a:effectLst/>
          </p:spPr>
          <p:txBody>
            <a:bodyPr wrap="none" anchor="ctr">
              <a:spAutoFit/>
            </a:bodyPr>
            <a:lstStyle/>
            <a:p>
              <a:endParaRPr lang="es-ES"/>
            </a:p>
          </p:txBody>
        </p:sp>
        <p:sp>
          <p:nvSpPr>
            <p:cNvPr id="178194" name="Line 18"/>
            <p:cNvSpPr>
              <a:spLocks noChangeShapeType="1"/>
            </p:cNvSpPr>
            <p:nvPr/>
          </p:nvSpPr>
          <p:spPr bwMode="auto">
            <a:xfrm flipH="1">
              <a:off x="3704" y="1752"/>
              <a:ext cx="8" cy="2096"/>
            </a:xfrm>
            <a:prstGeom prst="line">
              <a:avLst/>
            </a:prstGeom>
            <a:noFill/>
            <a:ln w="9525">
              <a:solidFill>
                <a:schemeClr val="tx1"/>
              </a:solidFill>
              <a:prstDash val="sysDot"/>
              <a:round/>
              <a:headEnd/>
              <a:tailEnd/>
            </a:ln>
            <a:effectLst/>
          </p:spPr>
          <p:txBody>
            <a:bodyPr>
              <a:spAutoFit/>
            </a:bodyPr>
            <a:lstStyle/>
            <a:p>
              <a:endParaRPr lang="es-ES"/>
            </a:p>
          </p:txBody>
        </p:sp>
        <p:sp>
          <p:nvSpPr>
            <p:cNvPr id="178197" name="Text Box 21"/>
            <p:cNvSpPr txBox="1">
              <a:spLocks noChangeArrowheads="1"/>
            </p:cNvSpPr>
            <p:nvPr/>
          </p:nvSpPr>
          <p:spPr bwMode="auto">
            <a:xfrm>
              <a:off x="3534" y="3847"/>
              <a:ext cx="487" cy="252"/>
            </a:xfrm>
            <a:prstGeom prst="rect">
              <a:avLst/>
            </a:prstGeom>
            <a:noFill/>
            <a:ln w="9525">
              <a:noFill/>
              <a:miter lim="800000"/>
              <a:headEnd/>
              <a:tailEnd/>
            </a:ln>
            <a:effectLst/>
          </p:spPr>
          <p:txBody>
            <a:bodyPr wrap="square">
              <a:spAutoFit/>
            </a:bodyPr>
            <a:lstStyle/>
            <a:p>
              <a:pPr algn="l"/>
              <a:r>
                <a:rPr lang="en-US" altLang="en-US" sz="2000" baseline="0" dirty="0" smtClean="0"/>
                <a:t>Y</a:t>
              </a:r>
              <a:r>
                <a:rPr lang="en-US" altLang="en-US" sz="2000" dirty="0" smtClean="0"/>
                <a:t>1</a:t>
              </a:r>
              <a:endParaRPr lang="en-US" altLang="en-US" sz="2000" dirty="0"/>
            </a:p>
          </p:txBody>
        </p:sp>
        <p:sp>
          <p:nvSpPr>
            <p:cNvPr id="178211" name="Text Box 35"/>
            <p:cNvSpPr txBox="1">
              <a:spLocks noChangeArrowheads="1"/>
            </p:cNvSpPr>
            <p:nvPr/>
          </p:nvSpPr>
          <p:spPr bwMode="auto">
            <a:xfrm>
              <a:off x="1374" y="1655"/>
              <a:ext cx="281" cy="250"/>
            </a:xfrm>
            <a:prstGeom prst="rect">
              <a:avLst/>
            </a:prstGeom>
            <a:noFill/>
            <a:ln w="9525">
              <a:noFill/>
              <a:miter lim="800000"/>
              <a:headEnd/>
              <a:tailEnd/>
            </a:ln>
            <a:effectLst/>
          </p:spPr>
          <p:txBody>
            <a:bodyPr wrap="none">
              <a:spAutoFit/>
            </a:bodyPr>
            <a:lstStyle/>
            <a:p>
              <a:pPr algn="l"/>
              <a:r>
                <a:rPr lang="en-US" altLang="en-US" sz="2000" baseline="0"/>
                <a:t>Y</a:t>
              </a:r>
              <a:r>
                <a:rPr lang="en-US" altLang="en-US" sz="2000"/>
                <a:t>1</a:t>
              </a:r>
            </a:p>
          </p:txBody>
        </p:sp>
        <p:sp>
          <p:nvSpPr>
            <p:cNvPr id="178214" name="Line 38"/>
            <p:cNvSpPr>
              <a:spLocks noChangeShapeType="1"/>
            </p:cNvSpPr>
            <p:nvPr/>
          </p:nvSpPr>
          <p:spPr bwMode="auto">
            <a:xfrm>
              <a:off x="3360" y="1888"/>
              <a:ext cx="216" cy="0"/>
            </a:xfrm>
            <a:prstGeom prst="line">
              <a:avLst/>
            </a:prstGeom>
            <a:noFill/>
            <a:ln w="9525">
              <a:solidFill>
                <a:schemeClr val="tx1"/>
              </a:solidFill>
              <a:prstDash val="sysDot"/>
              <a:round/>
              <a:headEnd/>
              <a:tailEnd/>
            </a:ln>
            <a:effectLst/>
          </p:spPr>
          <p:txBody>
            <a:bodyPr>
              <a:spAutoFit/>
            </a:bodyPr>
            <a:lstStyle/>
            <a:p>
              <a:endParaRPr lang="es-ES"/>
            </a:p>
          </p:txBody>
        </p:sp>
        <p:sp>
          <p:nvSpPr>
            <p:cNvPr id="178209" name="Line 33"/>
            <p:cNvSpPr>
              <a:spLocks noChangeShapeType="1"/>
            </p:cNvSpPr>
            <p:nvPr/>
          </p:nvSpPr>
          <p:spPr bwMode="auto">
            <a:xfrm flipH="1">
              <a:off x="1624" y="1752"/>
              <a:ext cx="2088" cy="0"/>
            </a:xfrm>
            <a:prstGeom prst="line">
              <a:avLst/>
            </a:prstGeom>
            <a:noFill/>
            <a:ln w="9525">
              <a:solidFill>
                <a:schemeClr val="tx1"/>
              </a:solidFill>
              <a:prstDash val="sysDot"/>
              <a:round/>
              <a:headEnd/>
              <a:tailEnd/>
            </a:ln>
            <a:effectLst/>
          </p:spPr>
          <p:txBody>
            <a:bodyPr>
              <a:spAutoFit/>
            </a:bodyPr>
            <a:lstStyle/>
            <a:p>
              <a:endParaRPr lang="es-ES"/>
            </a:p>
          </p:txBody>
        </p:sp>
        <p:sp>
          <p:nvSpPr>
            <p:cNvPr id="178217" name="Text Box 41"/>
            <p:cNvSpPr txBox="1">
              <a:spLocks noChangeArrowheads="1"/>
            </p:cNvSpPr>
            <p:nvPr/>
          </p:nvSpPr>
          <p:spPr bwMode="auto">
            <a:xfrm>
              <a:off x="3526" y="1459"/>
              <a:ext cx="299" cy="291"/>
            </a:xfrm>
            <a:prstGeom prst="rect">
              <a:avLst/>
            </a:prstGeom>
            <a:noFill/>
            <a:ln w="9525">
              <a:noFill/>
              <a:miter lim="800000"/>
              <a:headEnd/>
              <a:tailEnd/>
            </a:ln>
            <a:effectLst/>
          </p:spPr>
          <p:txBody>
            <a:bodyPr wrap="none">
              <a:spAutoFit/>
            </a:bodyPr>
            <a:lstStyle/>
            <a:p>
              <a:pPr algn="l"/>
              <a:r>
                <a:rPr lang="en-US" altLang="en-US" b="1" i="1" baseline="0" dirty="0" smtClean="0"/>
                <a:t>E’</a:t>
              </a:r>
              <a:endParaRPr lang="en-US" altLang="en-US" b="1" baseline="0" dirty="0"/>
            </a:p>
          </p:txBody>
        </p:sp>
        <p:sp>
          <p:nvSpPr>
            <p:cNvPr id="178235" name="Line 59"/>
            <p:cNvSpPr>
              <a:spLocks noChangeShapeType="1"/>
            </p:cNvSpPr>
            <p:nvPr/>
          </p:nvSpPr>
          <p:spPr bwMode="auto">
            <a:xfrm>
              <a:off x="2952" y="3600"/>
              <a:ext cx="708" cy="0"/>
            </a:xfrm>
            <a:prstGeom prst="line">
              <a:avLst/>
            </a:prstGeom>
            <a:noFill/>
            <a:ln w="9525">
              <a:solidFill>
                <a:schemeClr val="tx1"/>
              </a:solidFill>
              <a:prstDash val="sysDot"/>
              <a:round/>
              <a:headEnd/>
              <a:tailEnd type="triangle" w="lg" len="med"/>
            </a:ln>
            <a:effectLst/>
          </p:spPr>
          <p:txBody>
            <a:bodyPr anchor="ctr">
              <a:spAutoFit/>
            </a:bodyPr>
            <a:lstStyle/>
            <a:p>
              <a:endParaRPr lang="es-ES"/>
            </a:p>
          </p:txBody>
        </p:sp>
        <p:sp>
          <p:nvSpPr>
            <p:cNvPr id="178240" name="Line 64"/>
            <p:cNvSpPr>
              <a:spLocks noChangeShapeType="1"/>
            </p:cNvSpPr>
            <p:nvPr/>
          </p:nvSpPr>
          <p:spPr bwMode="auto">
            <a:xfrm flipV="1">
              <a:off x="3372" y="1908"/>
              <a:ext cx="0" cy="180"/>
            </a:xfrm>
            <a:prstGeom prst="line">
              <a:avLst/>
            </a:prstGeom>
            <a:noFill/>
            <a:ln w="9525">
              <a:solidFill>
                <a:schemeClr val="tx1"/>
              </a:solidFill>
              <a:prstDash val="sysDot"/>
              <a:round/>
              <a:headEnd/>
              <a:tailEnd type="triangle" w="lg" len="med"/>
            </a:ln>
            <a:effectLst/>
          </p:spPr>
          <p:txBody>
            <a:bodyPr wrap="none" anchor="ctr">
              <a:spAutoFit/>
            </a:bodyPr>
            <a:lstStyle/>
            <a:p>
              <a:endParaRPr lang="es-ES"/>
            </a:p>
          </p:txBody>
        </p:sp>
        <p:sp>
          <p:nvSpPr>
            <p:cNvPr id="178241" name="Line 65"/>
            <p:cNvSpPr>
              <a:spLocks noChangeShapeType="1"/>
            </p:cNvSpPr>
            <p:nvPr/>
          </p:nvSpPr>
          <p:spPr bwMode="auto">
            <a:xfrm flipV="1">
              <a:off x="2892" y="2100"/>
              <a:ext cx="456" cy="24"/>
            </a:xfrm>
            <a:prstGeom prst="line">
              <a:avLst/>
            </a:prstGeom>
            <a:noFill/>
            <a:ln w="9525">
              <a:solidFill>
                <a:schemeClr val="tx1"/>
              </a:solidFill>
              <a:prstDash val="sysDot"/>
              <a:round/>
              <a:headEnd/>
              <a:tailEnd type="triangle" w="lg" len="med"/>
            </a:ln>
            <a:effectLst/>
          </p:spPr>
          <p:txBody>
            <a:bodyPr anchor="ctr">
              <a:spAutoFit/>
            </a:bodyPr>
            <a:lstStyle/>
            <a:p>
              <a:endParaRPr lang="es-ES"/>
            </a:p>
          </p:txBody>
        </p:sp>
      </p:grpSp>
      <p:sp>
        <p:nvSpPr>
          <p:cNvPr id="38" name="Text Box 6"/>
          <p:cNvSpPr txBox="1">
            <a:spLocks noChangeArrowheads="1"/>
          </p:cNvSpPr>
          <p:nvPr/>
        </p:nvSpPr>
        <p:spPr bwMode="auto">
          <a:xfrm>
            <a:off x="1832485" y="1372491"/>
            <a:ext cx="630301" cy="461665"/>
          </a:xfrm>
          <a:prstGeom prst="rect">
            <a:avLst/>
          </a:prstGeom>
          <a:noFill/>
          <a:ln w="9525">
            <a:noFill/>
            <a:miter lim="800000"/>
            <a:headEnd/>
            <a:tailEnd/>
          </a:ln>
          <a:effectLst/>
        </p:spPr>
        <p:txBody>
          <a:bodyPr wrap="none">
            <a:spAutoFit/>
          </a:bodyPr>
          <a:lstStyle/>
          <a:p>
            <a:r>
              <a:rPr lang="en-US" altLang="en-US" b="1" i="1" baseline="0" dirty="0" smtClean="0"/>
              <a:t>AD</a:t>
            </a:r>
            <a:endParaRPr lang="en-US" altLang="en-US" b="1" baseline="0" dirty="0"/>
          </a:p>
        </p:txBody>
      </p:sp>
      <p:sp>
        <p:nvSpPr>
          <p:cNvPr id="40" name="39 Forma libre"/>
          <p:cNvSpPr/>
          <p:nvPr/>
        </p:nvSpPr>
        <p:spPr>
          <a:xfrm>
            <a:off x="3329796" y="5331125"/>
            <a:ext cx="517585" cy="793630"/>
          </a:xfrm>
          <a:custGeom>
            <a:avLst/>
            <a:gdLst>
              <a:gd name="connsiteX0" fmla="*/ 0 w 517585"/>
              <a:gd name="connsiteY0" fmla="*/ 0 h 793630"/>
              <a:gd name="connsiteX1" fmla="*/ 362310 w 517585"/>
              <a:gd name="connsiteY1" fmla="*/ 258792 h 793630"/>
              <a:gd name="connsiteX2" fmla="*/ 517585 w 517585"/>
              <a:gd name="connsiteY2" fmla="*/ 793630 h 793630"/>
            </a:gdLst>
            <a:ahLst/>
            <a:cxnLst>
              <a:cxn ang="0">
                <a:pos x="connsiteX0" y="connsiteY0"/>
              </a:cxn>
              <a:cxn ang="0">
                <a:pos x="connsiteX1" y="connsiteY1"/>
              </a:cxn>
              <a:cxn ang="0">
                <a:pos x="connsiteX2" y="connsiteY2"/>
              </a:cxn>
            </a:cxnLst>
            <a:rect l="l" t="t" r="r" b="b"/>
            <a:pathLst>
              <a:path w="517585" h="793630">
                <a:moveTo>
                  <a:pt x="0" y="0"/>
                </a:moveTo>
                <a:cubicBezTo>
                  <a:pt x="138023" y="63260"/>
                  <a:pt x="276046" y="126520"/>
                  <a:pt x="362310" y="258792"/>
                </a:cubicBezTo>
                <a:cubicBezTo>
                  <a:pt x="448574" y="391064"/>
                  <a:pt x="483079" y="592347"/>
                  <a:pt x="517585" y="79363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9" name="Text Box 42"/>
          <p:cNvSpPr txBox="1">
            <a:spLocks noChangeArrowheads="1"/>
          </p:cNvSpPr>
          <p:nvPr/>
        </p:nvSpPr>
        <p:spPr bwMode="auto">
          <a:xfrm>
            <a:off x="5779699" y="2997499"/>
            <a:ext cx="3140015" cy="461665"/>
          </a:xfrm>
          <a:prstGeom prst="rect">
            <a:avLst/>
          </a:prstGeom>
          <a:noFill/>
          <a:ln w="9525">
            <a:noFill/>
            <a:miter lim="800000"/>
            <a:headEnd/>
            <a:tailEnd/>
          </a:ln>
          <a:effectLst/>
        </p:spPr>
        <p:txBody>
          <a:bodyPr wrap="square">
            <a:spAutoFit/>
          </a:bodyPr>
          <a:lstStyle/>
          <a:p>
            <a:pPr algn="l"/>
            <a:r>
              <a:rPr lang="en-US" altLang="en-US" b="1" i="1" baseline="0" dirty="0" err="1" smtClean="0"/>
              <a:t>AD</a:t>
            </a:r>
            <a:r>
              <a:rPr lang="en-US" altLang="en-US" b="1" i="1" dirty="0" err="1" smtClean="0"/>
              <a:t>o</a:t>
            </a:r>
            <a:r>
              <a:rPr lang="en-US" altLang="en-US" b="1" i="1" baseline="0" dirty="0" smtClean="0"/>
              <a:t>=</a:t>
            </a:r>
            <a:r>
              <a:rPr lang="en-US" altLang="en-US" b="1" i="1" baseline="0" dirty="0" err="1" smtClean="0"/>
              <a:t>A</a:t>
            </a:r>
            <a:r>
              <a:rPr lang="en-US" altLang="en-US" b="1" i="1" dirty="0" err="1" smtClean="0"/>
              <a:t>o</a:t>
            </a:r>
            <a:r>
              <a:rPr lang="en-US" altLang="en-US" b="1" i="1" baseline="0" dirty="0" smtClean="0"/>
              <a:t>+(c(1-t)-m)Y</a:t>
            </a:r>
            <a:endParaRPr lang="en-US" altLang="en-US" b="1" dirty="0"/>
          </a:p>
        </p:txBody>
      </p:sp>
      <p:sp>
        <p:nvSpPr>
          <p:cNvPr id="42" name="Text Box 42"/>
          <p:cNvSpPr txBox="1">
            <a:spLocks noChangeArrowheads="1"/>
          </p:cNvSpPr>
          <p:nvPr/>
        </p:nvSpPr>
        <p:spPr bwMode="auto">
          <a:xfrm>
            <a:off x="0" y="4875182"/>
            <a:ext cx="3853133" cy="461665"/>
          </a:xfrm>
          <a:prstGeom prst="rect">
            <a:avLst/>
          </a:prstGeom>
          <a:noFill/>
          <a:ln w="9525">
            <a:noFill/>
            <a:miter lim="800000"/>
            <a:headEnd/>
            <a:tailEnd/>
          </a:ln>
          <a:effectLst/>
        </p:spPr>
        <p:txBody>
          <a:bodyPr wrap="square">
            <a:spAutoFit/>
          </a:bodyPr>
          <a:lstStyle/>
          <a:p>
            <a:pPr algn="l"/>
            <a:r>
              <a:rPr lang="en-US" altLang="en-US" b="1" i="1" baseline="0" dirty="0" err="1" smtClean="0"/>
              <a:t>A</a:t>
            </a:r>
            <a:r>
              <a:rPr lang="en-US" altLang="en-US" b="1" i="1" dirty="0" err="1" smtClean="0"/>
              <a:t>o</a:t>
            </a:r>
            <a:r>
              <a:rPr lang="en-US" altLang="en-US" b="1" i="1" baseline="0" dirty="0" smtClean="0"/>
              <a:t>=C</a:t>
            </a:r>
            <a:r>
              <a:rPr lang="en-US" altLang="en-US" b="1" i="1" dirty="0" smtClean="0"/>
              <a:t>0</a:t>
            </a:r>
            <a:r>
              <a:rPr lang="en-US" altLang="en-US" b="1" i="1" baseline="0" dirty="0" smtClean="0"/>
              <a:t>+I</a:t>
            </a:r>
            <a:r>
              <a:rPr lang="en-US" altLang="en-US" b="1" i="1" dirty="0" smtClean="0"/>
              <a:t>0</a:t>
            </a:r>
            <a:r>
              <a:rPr lang="en-US" altLang="en-US" b="1" i="1" baseline="0" dirty="0" smtClean="0"/>
              <a:t>+G</a:t>
            </a:r>
            <a:r>
              <a:rPr lang="en-US" altLang="en-US" b="1" i="1" dirty="0" smtClean="0"/>
              <a:t>0</a:t>
            </a:r>
            <a:r>
              <a:rPr lang="en-US" altLang="en-US" b="1" i="1" baseline="0" dirty="0" smtClean="0"/>
              <a:t>+cTR</a:t>
            </a:r>
            <a:r>
              <a:rPr lang="en-US" altLang="en-US" b="1" i="1" dirty="0" smtClean="0"/>
              <a:t>o</a:t>
            </a:r>
            <a:r>
              <a:rPr lang="en-US" altLang="en-US" b="1" i="1" baseline="0" dirty="0" smtClean="0"/>
              <a:t>+NX</a:t>
            </a:r>
            <a:r>
              <a:rPr lang="en-US" altLang="en-US" b="1" i="1" dirty="0" smtClean="0"/>
              <a:t>o</a:t>
            </a:r>
            <a:endParaRPr lang="en-US" altLang="en-US" b="1" dirty="0"/>
          </a:p>
        </p:txBody>
      </p:sp>
      <p:sp>
        <p:nvSpPr>
          <p:cNvPr id="43" name="Text Box 42"/>
          <p:cNvSpPr txBox="1">
            <a:spLocks noChangeArrowheads="1"/>
          </p:cNvSpPr>
          <p:nvPr/>
        </p:nvSpPr>
        <p:spPr bwMode="auto">
          <a:xfrm>
            <a:off x="0" y="3423069"/>
            <a:ext cx="3853133" cy="461665"/>
          </a:xfrm>
          <a:prstGeom prst="rect">
            <a:avLst/>
          </a:prstGeom>
          <a:noFill/>
          <a:ln w="9525">
            <a:noFill/>
            <a:miter lim="800000"/>
            <a:headEnd/>
            <a:tailEnd/>
          </a:ln>
          <a:effectLst/>
        </p:spPr>
        <p:txBody>
          <a:bodyPr wrap="square">
            <a:spAutoFit/>
          </a:bodyPr>
          <a:lstStyle/>
          <a:p>
            <a:pPr algn="l"/>
            <a:r>
              <a:rPr lang="en-US" altLang="en-US" b="1" i="1" baseline="0" dirty="0" smtClean="0"/>
              <a:t>A</a:t>
            </a:r>
            <a:r>
              <a:rPr lang="en-US" altLang="en-US" b="1" i="1" dirty="0" smtClean="0"/>
              <a:t>1</a:t>
            </a:r>
            <a:r>
              <a:rPr lang="en-US" altLang="en-US" b="1" i="1" baseline="0" dirty="0" smtClean="0"/>
              <a:t>=C</a:t>
            </a:r>
            <a:r>
              <a:rPr lang="en-US" altLang="en-US" b="1" i="1" dirty="0" smtClean="0"/>
              <a:t>0</a:t>
            </a:r>
            <a:r>
              <a:rPr lang="en-US" altLang="en-US" b="1" i="1" baseline="0" dirty="0" smtClean="0"/>
              <a:t>+I</a:t>
            </a:r>
            <a:r>
              <a:rPr lang="en-US" altLang="en-US" b="1" i="1" dirty="0" smtClean="0"/>
              <a:t>0</a:t>
            </a:r>
            <a:r>
              <a:rPr lang="en-US" altLang="en-US" b="1" i="1" baseline="0" dirty="0" smtClean="0"/>
              <a:t>+G</a:t>
            </a:r>
            <a:r>
              <a:rPr lang="en-US" altLang="en-US" b="1" i="1" dirty="0" smtClean="0"/>
              <a:t>1</a:t>
            </a:r>
            <a:r>
              <a:rPr lang="en-US" altLang="en-US" b="1" i="1" baseline="0" dirty="0" smtClean="0"/>
              <a:t>+cTR</a:t>
            </a:r>
            <a:r>
              <a:rPr lang="en-US" altLang="en-US" b="1" i="1" dirty="0" smtClean="0"/>
              <a:t>o</a:t>
            </a:r>
            <a:r>
              <a:rPr lang="en-US" altLang="en-US" b="1" i="1" baseline="0" dirty="0" smtClean="0"/>
              <a:t>+NX</a:t>
            </a:r>
            <a:r>
              <a:rPr lang="en-US" altLang="en-US" b="1" i="1" dirty="0" smtClean="0"/>
              <a:t>o</a:t>
            </a:r>
            <a:endParaRPr lang="en-US" altLang="en-US" b="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285750" y="217488"/>
            <a:ext cx="8553450" cy="1143000"/>
          </a:xfrm>
        </p:spPr>
        <p:txBody>
          <a:bodyPr>
            <a:normAutofit/>
          </a:bodyPr>
          <a:lstStyle/>
          <a:p>
            <a:r>
              <a:rPr lang="en-US" altLang="en-US" sz="3600" dirty="0" smtClean="0"/>
              <a:t>An Increase in the Transfers  </a:t>
            </a:r>
            <a:endParaRPr lang="en-US" altLang="en-US" dirty="0"/>
          </a:p>
        </p:txBody>
      </p:sp>
      <p:sp>
        <p:nvSpPr>
          <p:cNvPr id="37" name="3 Marcador de número de diapositiva"/>
          <p:cNvSpPr>
            <a:spLocks noGrp="1"/>
          </p:cNvSpPr>
          <p:nvPr>
            <p:ph type="sldNum" sz="quarter" idx="12"/>
          </p:nvPr>
        </p:nvSpPr>
        <p:spPr/>
        <p:txBody>
          <a:bodyPr/>
          <a:lstStyle/>
          <a:p>
            <a:r>
              <a:rPr lang="en-US" altLang="en-US"/>
              <a:t>Pág.</a:t>
            </a:r>
            <a:fld id="{446CCE79-7321-4F4A-914A-E8D0731F2E75}" type="slidenum">
              <a:rPr lang="en-US" altLang="en-US"/>
              <a:pPr/>
              <a:t>31</a:t>
            </a:fld>
            <a:endParaRPr lang="en-US" altLang="en-US"/>
          </a:p>
        </p:txBody>
      </p:sp>
      <p:grpSp>
        <p:nvGrpSpPr>
          <p:cNvPr id="2" name="Group 61"/>
          <p:cNvGrpSpPr>
            <a:grpSpLocks/>
          </p:cNvGrpSpPr>
          <p:nvPr/>
        </p:nvGrpSpPr>
        <p:grpSpPr bwMode="auto">
          <a:xfrm>
            <a:off x="2600325" y="2051050"/>
            <a:ext cx="6543676" cy="3619501"/>
            <a:chOff x="1638" y="1292"/>
            <a:chExt cx="4122" cy="2280"/>
          </a:xfrm>
        </p:grpSpPr>
        <p:sp>
          <p:nvSpPr>
            <p:cNvPr id="178198" name="Line 22"/>
            <p:cNvSpPr>
              <a:spLocks noChangeShapeType="1"/>
            </p:cNvSpPr>
            <p:nvPr/>
          </p:nvSpPr>
          <p:spPr bwMode="auto">
            <a:xfrm flipV="1">
              <a:off x="1638" y="1491"/>
              <a:ext cx="2734" cy="1100"/>
            </a:xfrm>
            <a:prstGeom prst="line">
              <a:avLst/>
            </a:prstGeom>
            <a:noFill/>
            <a:ln w="28575">
              <a:solidFill>
                <a:schemeClr val="accent2"/>
              </a:solidFill>
              <a:round/>
              <a:headEnd/>
              <a:tailEnd/>
            </a:ln>
            <a:effectLst/>
          </p:spPr>
          <p:txBody>
            <a:bodyPr wrap="none" anchor="ctr">
              <a:spAutoFit/>
            </a:bodyPr>
            <a:lstStyle/>
            <a:p>
              <a:endParaRPr lang="es-ES"/>
            </a:p>
          </p:txBody>
        </p:sp>
        <p:sp>
          <p:nvSpPr>
            <p:cNvPr id="178200" name="Text Box 24"/>
            <p:cNvSpPr txBox="1">
              <a:spLocks noChangeArrowheads="1"/>
            </p:cNvSpPr>
            <p:nvPr/>
          </p:nvSpPr>
          <p:spPr bwMode="auto">
            <a:xfrm>
              <a:off x="2315" y="3281"/>
              <a:ext cx="403" cy="291"/>
            </a:xfrm>
            <a:prstGeom prst="rect">
              <a:avLst/>
            </a:prstGeom>
            <a:noFill/>
            <a:ln w="9525">
              <a:noFill/>
              <a:miter lim="800000"/>
              <a:headEnd/>
              <a:tailEnd/>
            </a:ln>
            <a:effectLst/>
          </p:spPr>
          <p:txBody>
            <a:bodyPr wrap="none">
              <a:spAutoFit/>
            </a:bodyPr>
            <a:lstStyle/>
            <a:p>
              <a:pPr algn="l"/>
              <a:r>
                <a:rPr lang="en-US" altLang="en-US" b="1" i="1" baseline="0" dirty="0" smtClean="0"/>
                <a:t>45º</a:t>
              </a:r>
              <a:endParaRPr lang="en-US" altLang="en-US" b="1" baseline="0" dirty="0"/>
            </a:p>
          </p:txBody>
        </p:sp>
        <p:sp>
          <p:nvSpPr>
            <p:cNvPr id="178218" name="Text Box 42"/>
            <p:cNvSpPr txBox="1">
              <a:spLocks noChangeArrowheads="1"/>
            </p:cNvSpPr>
            <p:nvPr/>
          </p:nvSpPr>
          <p:spPr bwMode="auto">
            <a:xfrm>
              <a:off x="3782" y="1292"/>
              <a:ext cx="1978" cy="291"/>
            </a:xfrm>
            <a:prstGeom prst="rect">
              <a:avLst/>
            </a:prstGeom>
            <a:noFill/>
            <a:ln w="9525">
              <a:noFill/>
              <a:miter lim="800000"/>
              <a:headEnd/>
              <a:tailEnd/>
            </a:ln>
            <a:effectLst/>
          </p:spPr>
          <p:txBody>
            <a:bodyPr wrap="square">
              <a:spAutoFit/>
            </a:bodyPr>
            <a:lstStyle/>
            <a:p>
              <a:pPr algn="l"/>
              <a:r>
                <a:rPr lang="en-US" altLang="en-US" b="1" i="1" baseline="0" dirty="0" smtClean="0"/>
                <a:t>AD</a:t>
              </a:r>
              <a:r>
                <a:rPr lang="en-US" altLang="en-US" b="1" i="1" dirty="0" smtClean="0"/>
                <a:t>1</a:t>
              </a:r>
              <a:r>
                <a:rPr lang="en-US" altLang="en-US" b="1" i="1" baseline="0" dirty="0" smtClean="0"/>
                <a:t>=A</a:t>
              </a:r>
              <a:r>
                <a:rPr lang="en-US" altLang="en-US" b="1" i="1" dirty="0" smtClean="0"/>
                <a:t>1</a:t>
              </a:r>
              <a:r>
                <a:rPr lang="en-US" altLang="en-US" b="1" i="1" baseline="0" dirty="0" smtClean="0"/>
                <a:t>+(c(1-t)-m)Y</a:t>
              </a:r>
              <a:endParaRPr lang="en-US" altLang="en-US" b="1" dirty="0"/>
            </a:p>
          </p:txBody>
        </p:sp>
        <p:sp>
          <p:nvSpPr>
            <p:cNvPr id="178233" name="Line 57"/>
            <p:cNvSpPr>
              <a:spLocks noChangeShapeType="1"/>
            </p:cNvSpPr>
            <p:nvPr/>
          </p:nvSpPr>
          <p:spPr bwMode="auto">
            <a:xfrm flipV="1">
              <a:off x="2868" y="2112"/>
              <a:ext cx="0" cy="456"/>
            </a:xfrm>
            <a:prstGeom prst="line">
              <a:avLst/>
            </a:prstGeom>
            <a:noFill/>
            <a:ln w="9525">
              <a:solidFill>
                <a:schemeClr val="tx1"/>
              </a:solidFill>
              <a:prstDash val="sysDot"/>
              <a:round/>
              <a:headEnd/>
              <a:tailEnd type="triangle" w="lg" len="lg"/>
            </a:ln>
            <a:effectLst/>
          </p:spPr>
          <p:txBody>
            <a:bodyPr wrap="none" anchor="ctr">
              <a:spAutoFit/>
            </a:bodyPr>
            <a:lstStyle/>
            <a:p>
              <a:endParaRPr lang="es-ES"/>
            </a:p>
          </p:txBody>
        </p:sp>
      </p:grpSp>
      <p:sp>
        <p:nvSpPr>
          <p:cNvPr id="178181" name="Text Box 5"/>
          <p:cNvSpPr txBox="1">
            <a:spLocks noChangeArrowheads="1"/>
          </p:cNvSpPr>
          <p:nvPr/>
        </p:nvSpPr>
        <p:spPr bwMode="auto">
          <a:xfrm>
            <a:off x="6854581" y="6126163"/>
            <a:ext cx="1705916" cy="461665"/>
          </a:xfrm>
          <a:prstGeom prst="rect">
            <a:avLst/>
          </a:prstGeom>
          <a:noFill/>
          <a:ln w="9525">
            <a:noFill/>
            <a:miter lim="800000"/>
            <a:headEnd/>
            <a:tailEnd/>
          </a:ln>
          <a:effectLst/>
        </p:spPr>
        <p:txBody>
          <a:bodyPr wrap="none">
            <a:spAutoFit/>
          </a:bodyPr>
          <a:lstStyle/>
          <a:p>
            <a:r>
              <a:rPr lang="en-US" altLang="en-US" b="1" baseline="0" dirty="0" smtClean="0"/>
              <a:t>INCOME,</a:t>
            </a:r>
            <a:r>
              <a:rPr lang="en-US" altLang="en-US" b="1" i="1" baseline="0" dirty="0" smtClean="0"/>
              <a:t>Y</a:t>
            </a:r>
            <a:endParaRPr lang="en-US" altLang="en-US" b="1" baseline="0" dirty="0"/>
          </a:p>
        </p:txBody>
      </p:sp>
      <p:sp>
        <p:nvSpPr>
          <p:cNvPr id="178179" name="Line 3"/>
          <p:cNvSpPr>
            <a:spLocks noChangeShapeType="1"/>
          </p:cNvSpPr>
          <p:nvPr/>
        </p:nvSpPr>
        <p:spPr bwMode="auto">
          <a:xfrm>
            <a:off x="2579688" y="6115050"/>
            <a:ext cx="4572000" cy="0"/>
          </a:xfrm>
          <a:prstGeom prst="line">
            <a:avLst/>
          </a:prstGeom>
          <a:noFill/>
          <a:ln w="57150">
            <a:solidFill>
              <a:schemeClr val="tx1"/>
            </a:solidFill>
            <a:round/>
            <a:headEnd/>
            <a:tailEnd/>
          </a:ln>
          <a:effectLst/>
        </p:spPr>
        <p:txBody>
          <a:bodyPr wrap="none" anchor="ctr"/>
          <a:lstStyle/>
          <a:p>
            <a:endParaRPr lang="es-ES"/>
          </a:p>
        </p:txBody>
      </p:sp>
      <p:sp>
        <p:nvSpPr>
          <p:cNvPr id="178180" name="Line 4"/>
          <p:cNvSpPr>
            <a:spLocks noChangeShapeType="1"/>
          </p:cNvSpPr>
          <p:nvPr/>
        </p:nvSpPr>
        <p:spPr bwMode="auto">
          <a:xfrm rot="-5400000">
            <a:off x="293688" y="3829050"/>
            <a:ext cx="4572000" cy="0"/>
          </a:xfrm>
          <a:prstGeom prst="line">
            <a:avLst/>
          </a:prstGeom>
          <a:noFill/>
          <a:ln w="57150">
            <a:solidFill>
              <a:schemeClr val="tx1"/>
            </a:solidFill>
            <a:round/>
            <a:headEnd/>
            <a:tailEnd/>
          </a:ln>
          <a:effectLst/>
        </p:spPr>
        <p:txBody>
          <a:bodyPr wrap="none" anchor="ctr"/>
          <a:lstStyle/>
          <a:p>
            <a:endParaRPr lang="es-ES"/>
          </a:p>
        </p:txBody>
      </p:sp>
      <p:sp>
        <p:nvSpPr>
          <p:cNvPr id="178183" name="Line 7"/>
          <p:cNvSpPr>
            <a:spLocks noChangeShapeType="1"/>
          </p:cNvSpPr>
          <p:nvPr/>
        </p:nvSpPr>
        <p:spPr bwMode="auto">
          <a:xfrm flipV="1">
            <a:off x="2593975" y="1905000"/>
            <a:ext cx="4179888" cy="4179888"/>
          </a:xfrm>
          <a:prstGeom prst="line">
            <a:avLst/>
          </a:prstGeom>
          <a:noFill/>
          <a:ln w="38100">
            <a:solidFill>
              <a:srgbClr val="00B050"/>
            </a:solidFill>
            <a:round/>
            <a:headEnd/>
            <a:tailEnd/>
          </a:ln>
          <a:effectLst/>
        </p:spPr>
        <p:txBody>
          <a:bodyPr wrap="none" anchor="ctr"/>
          <a:lstStyle/>
          <a:p>
            <a:endParaRPr lang="es-ES"/>
          </a:p>
        </p:txBody>
      </p:sp>
      <p:sp>
        <p:nvSpPr>
          <p:cNvPr id="178184" name="Text Box 8"/>
          <p:cNvSpPr txBox="1">
            <a:spLocks noChangeArrowheads="1"/>
          </p:cNvSpPr>
          <p:nvPr/>
        </p:nvSpPr>
        <p:spPr bwMode="auto">
          <a:xfrm>
            <a:off x="6577013" y="1530350"/>
            <a:ext cx="1015021" cy="461665"/>
          </a:xfrm>
          <a:prstGeom prst="rect">
            <a:avLst/>
          </a:prstGeom>
          <a:noFill/>
          <a:ln w="9525">
            <a:noFill/>
            <a:miter lim="800000"/>
            <a:headEnd/>
            <a:tailEnd/>
          </a:ln>
          <a:effectLst/>
        </p:spPr>
        <p:txBody>
          <a:bodyPr wrap="none">
            <a:spAutoFit/>
          </a:bodyPr>
          <a:lstStyle/>
          <a:p>
            <a:pPr algn="l"/>
            <a:r>
              <a:rPr lang="en-US" altLang="en-US" b="1" baseline="0" dirty="0" smtClean="0"/>
              <a:t>Y=AD</a:t>
            </a:r>
            <a:endParaRPr lang="en-US" altLang="en-US" baseline="0" dirty="0"/>
          </a:p>
        </p:txBody>
      </p:sp>
      <p:sp>
        <p:nvSpPr>
          <p:cNvPr id="178191" name="Text Box 15"/>
          <p:cNvSpPr txBox="1">
            <a:spLocks noChangeArrowheads="1"/>
          </p:cNvSpPr>
          <p:nvPr/>
        </p:nvSpPr>
        <p:spPr bwMode="auto">
          <a:xfrm>
            <a:off x="5094288" y="4494213"/>
            <a:ext cx="184150" cy="366712"/>
          </a:xfrm>
          <a:prstGeom prst="rect">
            <a:avLst/>
          </a:prstGeom>
          <a:noFill/>
          <a:ln w="9525">
            <a:noFill/>
            <a:miter lim="800000"/>
            <a:headEnd/>
            <a:tailEnd/>
          </a:ln>
          <a:effectLst/>
        </p:spPr>
        <p:txBody>
          <a:bodyPr wrap="none">
            <a:spAutoFit/>
          </a:bodyPr>
          <a:lstStyle/>
          <a:p>
            <a:pPr algn="l"/>
            <a:endParaRPr lang="es-ES_tradnl" altLang="en-US" sz="1800" b="1" baseline="0"/>
          </a:p>
        </p:txBody>
      </p:sp>
      <p:grpSp>
        <p:nvGrpSpPr>
          <p:cNvPr id="3" name="Group 56"/>
          <p:cNvGrpSpPr>
            <a:grpSpLocks/>
          </p:cNvGrpSpPr>
          <p:nvPr/>
        </p:nvGrpSpPr>
        <p:grpSpPr bwMode="auto">
          <a:xfrm>
            <a:off x="2052638" y="3192462"/>
            <a:ext cx="4862514" cy="3314700"/>
            <a:chOff x="1293" y="2011"/>
            <a:chExt cx="3063" cy="2088"/>
          </a:xfrm>
        </p:grpSpPr>
        <p:sp>
          <p:nvSpPr>
            <p:cNvPr id="178186" name="Line 10"/>
            <p:cNvSpPr>
              <a:spLocks noChangeShapeType="1"/>
            </p:cNvSpPr>
            <p:nvPr/>
          </p:nvSpPr>
          <p:spPr bwMode="auto">
            <a:xfrm flipV="1">
              <a:off x="1622" y="2011"/>
              <a:ext cx="2734" cy="1100"/>
            </a:xfrm>
            <a:prstGeom prst="line">
              <a:avLst/>
            </a:prstGeom>
            <a:noFill/>
            <a:ln w="28575">
              <a:solidFill>
                <a:srgbClr val="003399"/>
              </a:solidFill>
              <a:round/>
              <a:headEnd/>
              <a:tailEnd/>
            </a:ln>
            <a:effectLst/>
          </p:spPr>
          <p:txBody>
            <a:bodyPr anchor="ctr">
              <a:spAutoFit/>
            </a:bodyPr>
            <a:lstStyle/>
            <a:p>
              <a:endParaRPr lang="es-ES"/>
            </a:p>
          </p:txBody>
        </p:sp>
        <p:sp>
          <p:nvSpPr>
            <p:cNvPr id="178196" name="Text Box 20"/>
            <p:cNvSpPr txBox="1">
              <a:spLocks noChangeArrowheads="1"/>
            </p:cNvSpPr>
            <p:nvPr/>
          </p:nvSpPr>
          <p:spPr bwMode="auto">
            <a:xfrm>
              <a:off x="2766" y="3847"/>
              <a:ext cx="331" cy="252"/>
            </a:xfrm>
            <a:prstGeom prst="rect">
              <a:avLst/>
            </a:prstGeom>
            <a:noFill/>
            <a:ln w="9525">
              <a:noFill/>
              <a:miter lim="800000"/>
              <a:headEnd/>
              <a:tailEnd/>
            </a:ln>
            <a:effectLst/>
          </p:spPr>
          <p:txBody>
            <a:bodyPr wrap="square">
              <a:spAutoFit/>
            </a:bodyPr>
            <a:lstStyle/>
            <a:p>
              <a:pPr algn="l"/>
              <a:r>
                <a:rPr lang="en-US" altLang="en-US" sz="2000" baseline="0" dirty="0" err="1" smtClean="0"/>
                <a:t>Y</a:t>
              </a:r>
              <a:r>
                <a:rPr lang="en-US" altLang="en-US" sz="2000" dirty="0" err="1" smtClean="0"/>
                <a:t>o</a:t>
              </a:r>
              <a:endParaRPr lang="en-US" altLang="en-US" sz="2000" dirty="0"/>
            </a:p>
          </p:txBody>
        </p:sp>
        <p:sp>
          <p:nvSpPr>
            <p:cNvPr id="178190" name="Oval 14"/>
            <p:cNvSpPr>
              <a:spLocks noChangeArrowheads="1"/>
            </p:cNvSpPr>
            <p:nvPr/>
          </p:nvSpPr>
          <p:spPr bwMode="auto">
            <a:xfrm>
              <a:off x="2822" y="2556"/>
              <a:ext cx="89" cy="89"/>
            </a:xfrm>
            <a:prstGeom prst="ellipse">
              <a:avLst/>
            </a:prstGeom>
            <a:solidFill>
              <a:schemeClr val="tx1"/>
            </a:solidFill>
            <a:ln w="9525">
              <a:solidFill>
                <a:schemeClr val="tx1"/>
              </a:solidFill>
              <a:round/>
              <a:headEnd/>
              <a:tailEnd/>
            </a:ln>
            <a:effectLst/>
          </p:spPr>
          <p:txBody>
            <a:bodyPr anchor="ctr">
              <a:spAutoFit/>
            </a:bodyPr>
            <a:lstStyle/>
            <a:p>
              <a:endParaRPr lang="es-ES"/>
            </a:p>
          </p:txBody>
        </p:sp>
        <p:sp>
          <p:nvSpPr>
            <p:cNvPr id="178193" name="Text Box 17"/>
            <p:cNvSpPr txBox="1">
              <a:spLocks noChangeArrowheads="1"/>
            </p:cNvSpPr>
            <p:nvPr/>
          </p:nvSpPr>
          <p:spPr bwMode="auto">
            <a:xfrm>
              <a:off x="2934" y="2607"/>
              <a:ext cx="255" cy="288"/>
            </a:xfrm>
            <a:prstGeom prst="rect">
              <a:avLst/>
            </a:prstGeom>
            <a:noFill/>
            <a:ln w="9525">
              <a:noFill/>
              <a:miter lim="800000"/>
              <a:headEnd/>
              <a:tailEnd/>
            </a:ln>
            <a:effectLst/>
          </p:spPr>
          <p:txBody>
            <a:bodyPr>
              <a:spAutoFit/>
            </a:bodyPr>
            <a:lstStyle/>
            <a:p>
              <a:pPr algn="l"/>
              <a:r>
                <a:rPr lang="en-US" altLang="en-US" b="1" i="1" baseline="0" dirty="0" smtClean="0"/>
                <a:t>E</a:t>
              </a:r>
              <a:endParaRPr lang="en-US" altLang="en-US" b="1" baseline="0" dirty="0"/>
            </a:p>
          </p:txBody>
        </p:sp>
        <p:sp>
          <p:nvSpPr>
            <p:cNvPr id="178210" name="Text Box 34"/>
            <p:cNvSpPr txBox="1">
              <a:spLocks noChangeArrowheads="1"/>
            </p:cNvSpPr>
            <p:nvPr/>
          </p:nvSpPr>
          <p:spPr bwMode="auto">
            <a:xfrm>
              <a:off x="1293" y="2566"/>
              <a:ext cx="297" cy="252"/>
            </a:xfrm>
            <a:prstGeom prst="rect">
              <a:avLst/>
            </a:prstGeom>
            <a:noFill/>
            <a:ln w="9525">
              <a:noFill/>
              <a:miter lim="800000"/>
              <a:headEnd/>
              <a:tailEnd/>
            </a:ln>
            <a:effectLst/>
          </p:spPr>
          <p:txBody>
            <a:bodyPr wrap="square">
              <a:spAutoFit/>
            </a:bodyPr>
            <a:lstStyle/>
            <a:p>
              <a:pPr algn="l"/>
              <a:r>
                <a:rPr lang="en-US" altLang="en-US" sz="2000" baseline="0" dirty="0" err="1" smtClean="0"/>
                <a:t>Y</a:t>
              </a:r>
              <a:r>
                <a:rPr lang="en-US" altLang="en-US" sz="2000" dirty="0" err="1" smtClean="0"/>
                <a:t>o</a:t>
              </a:r>
              <a:endParaRPr lang="en-US" altLang="en-US" sz="2000" dirty="0"/>
            </a:p>
          </p:txBody>
        </p:sp>
        <p:sp>
          <p:nvSpPr>
            <p:cNvPr id="178230" name="Line 54"/>
            <p:cNvSpPr>
              <a:spLocks noChangeShapeType="1"/>
            </p:cNvSpPr>
            <p:nvPr/>
          </p:nvSpPr>
          <p:spPr bwMode="auto">
            <a:xfrm flipV="1">
              <a:off x="1644" y="2616"/>
              <a:ext cx="1212" cy="0"/>
            </a:xfrm>
            <a:prstGeom prst="line">
              <a:avLst/>
            </a:prstGeom>
            <a:noFill/>
            <a:ln w="9525">
              <a:solidFill>
                <a:schemeClr val="tx1"/>
              </a:solidFill>
              <a:prstDash val="sysDot"/>
              <a:round/>
              <a:headEnd/>
              <a:tailEnd/>
            </a:ln>
            <a:effectLst/>
          </p:spPr>
          <p:txBody>
            <a:bodyPr anchor="ctr">
              <a:spAutoFit/>
            </a:bodyPr>
            <a:lstStyle/>
            <a:p>
              <a:endParaRPr lang="es-ES"/>
            </a:p>
          </p:txBody>
        </p:sp>
        <p:sp>
          <p:nvSpPr>
            <p:cNvPr id="178231" name="Line 55"/>
            <p:cNvSpPr>
              <a:spLocks noChangeShapeType="1"/>
            </p:cNvSpPr>
            <p:nvPr/>
          </p:nvSpPr>
          <p:spPr bwMode="auto">
            <a:xfrm>
              <a:off x="2856" y="2640"/>
              <a:ext cx="0" cy="1200"/>
            </a:xfrm>
            <a:prstGeom prst="line">
              <a:avLst/>
            </a:prstGeom>
            <a:noFill/>
            <a:ln w="9525">
              <a:solidFill>
                <a:schemeClr val="tx1"/>
              </a:solidFill>
              <a:prstDash val="sysDot"/>
              <a:round/>
              <a:headEnd/>
              <a:tailEnd/>
            </a:ln>
            <a:effectLst/>
          </p:spPr>
          <p:txBody>
            <a:bodyPr wrap="none" anchor="ctr">
              <a:spAutoFit/>
            </a:bodyPr>
            <a:lstStyle/>
            <a:p>
              <a:endParaRPr lang="es-ES"/>
            </a:p>
          </p:txBody>
        </p:sp>
      </p:grpSp>
      <p:grpSp>
        <p:nvGrpSpPr>
          <p:cNvPr id="4" name="Group 66"/>
          <p:cNvGrpSpPr>
            <a:grpSpLocks/>
          </p:cNvGrpSpPr>
          <p:nvPr/>
        </p:nvGrpSpPr>
        <p:grpSpPr bwMode="auto">
          <a:xfrm>
            <a:off x="2181225" y="2316163"/>
            <a:ext cx="4202113" cy="4191001"/>
            <a:chOff x="1374" y="1459"/>
            <a:chExt cx="2647" cy="2640"/>
          </a:xfrm>
        </p:grpSpPr>
        <p:sp>
          <p:nvSpPr>
            <p:cNvPr id="178208" name="Oval 32"/>
            <p:cNvSpPr>
              <a:spLocks noChangeArrowheads="1"/>
            </p:cNvSpPr>
            <p:nvPr/>
          </p:nvSpPr>
          <p:spPr bwMode="auto">
            <a:xfrm>
              <a:off x="3662" y="1688"/>
              <a:ext cx="89" cy="89"/>
            </a:xfrm>
            <a:prstGeom prst="ellipse">
              <a:avLst/>
            </a:prstGeom>
            <a:solidFill>
              <a:schemeClr val="tx1"/>
            </a:solidFill>
            <a:ln w="9525">
              <a:solidFill>
                <a:schemeClr val="tx1"/>
              </a:solidFill>
              <a:round/>
              <a:headEnd/>
              <a:tailEnd/>
            </a:ln>
            <a:effectLst/>
          </p:spPr>
          <p:txBody>
            <a:bodyPr wrap="none" anchor="ctr">
              <a:spAutoFit/>
            </a:bodyPr>
            <a:lstStyle/>
            <a:p>
              <a:endParaRPr lang="es-ES"/>
            </a:p>
          </p:txBody>
        </p:sp>
        <p:sp>
          <p:nvSpPr>
            <p:cNvPr id="178194" name="Line 18"/>
            <p:cNvSpPr>
              <a:spLocks noChangeShapeType="1"/>
            </p:cNvSpPr>
            <p:nvPr/>
          </p:nvSpPr>
          <p:spPr bwMode="auto">
            <a:xfrm flipH="1">
              <a:off x="3704" y="1752"/>
              <a:ext cx="8" cy="2096"/>
            </a:xfrm>
            <a:prstGeom prst="line">
              <a:avLst/>
            </a:prstGeom>
            <a:noFill/>
            <a:ln w="9525">
              <a:solidFill>
                <a:schemeClr val="tx1"/>
              </a:solidFill>
              <a:prstDash val="sysDot"/>
              <a:round/>
              <a:headEnd/>
              <a:tailEnd/>
            </a:ln>
            <a:effectLst/>
          </p:spPr>
          <p:txBody>
            <a:bodyPr>
              <a:spAutoFit/>
            </a:bodyPr>
            <a:lstStyle/>
            <a:p>
              <a:endParaRPr lang="es-ES"/>
            </a:p>
          </p:txBody>
        </p:sp>
        <p:sp>
          <p:nvSpPr>
            <p:cNvPr id="178197" name="Text Box 21"/>
            <p:cNvSpPr txBox="1">
              <a:spLocks noChangeArrowheads="1"/>
            </p:cNvSpPr>
            <p:nvPr/>
          </p:nvSpPr>
          <p:spPr bwMode="auto">
            <a:xfrm>
              <a:off x="3534" y="3847"/>
              <a:ext cx="487" cy="252"/>
            </a:xfrm>
            <a:prstGeom prst="rect">
              <a:avLst/>
            </a:prstGeom>
            <a:noFill/>
            <a:ln w="9525">
              <a:noFill/>
              <a:miter lim="800000"/>
              <a:headEnd/>
              <a:tailEnd/>
            </a:ln>
            <a:effectLst/>
          </p:spPr>
          <p:txBody>
            <a:bodyPr wrap="square">
              <a:spAutoFit/>
            </a:bodyPr>
            <a:lstStyle/>
            <a:p>
              <a:pPr algn="l"/>
              <a:r>
                <a:rPr lang="en-US" altLang="en-US" sz="2000" baseline="0" dirty="0" smtClean="0"/>
                <a:t>Y</a:t>
              </a:r>
              <a:r>
                <a:rPr lang="en-US" altLang="en-US" sz="2000" dirty="0" smtClean="0"/>
                <a:t>1</a:t>
              </a:r>
              <a:endParaRPr lang="en-US" altLang="en-US" sz="2000" dirty="0"/>
            </a:p>
          </p:txBody>
        </p:sp>
        <p:sp>
          <p:nvSpPr>
            <p:cNvPr id="178211" name="Text Box 35"/>
            <p:cNvSpPr txBox="1">
              <a:spLocks noChangeArrowheads="1"/>
            </p:cNvSpPr>
            <p:nvPr/>
          </p:nvSpPr>
          <p:spPr bwMode="auto">
            <a:xfrm>
              <a:off x="1374" y="1655"/>
              <a:ext cx="281" cy="250"/>
            </a:xfrm>
            <a:prstGeom prst="rect">
              <a:avLst/>
            </a:prstGeom>
            <a:noFill/>
            <a:ln w="9525">
              <a:noFill/>
              <a:miter lim="800000"/>
              <a:headEnd/>
              <a:tailEnd/>
            </a:ln>
            <a:effectLst/>
          </p:spPr>
          <p:txBody>
            <a:bodyPr wrap="none">
              <a:spAutoFit/>
            </a:bodyPr>
            <a:lstStyle/>
            <a:p>
              <a:pPr algn="l"/>
              <a:r>
                <a:rPr lang="en-US" altLang="en-US" sz="2000" baseline="0"/>
                <a:t>Y</a:t>
              </a:r>
              <a:r>
                <a:rPr lang="en-US" altLang="en-US" sz="2000"/>
                <a:t>1</a:t>
              </a:r>
            </a:p>
          </p:txBody>
        </p:sp>
        <p:sp>
          <p:nvSpPr>
            <p:cNvPr id="178214" name="Line 38"/>
            <p:cNvSpPr>
              <a:spLocks noChangeShapeType="1"/>
            </p:cNvSpPr>
            <p:nvPr/>
          </p:nvSpPr>
          <p:spPr bwMode="auto">
            <a:xfrm>
              <a:off x="3360" y="1888"/>
              <a:ext cx="216" cy="0"/>
            </a:xfrm>
            <a:prstGeom prst="line">
              <a:avLst/>
            </a:prstGeom>
            <a:noFill/>
            <a:ln w="9525">
              <a:solidFill>
                <a:schemeClr val="tx1"/>
              </a:solidFill>
              <a:prstDash val="sysDot"/>
              <a:round/>
              <a:headEnd/>
              <a:tailEnd/>
            </a:ln>
            <a:effectLst/>
          </p:spPr>
          <p:txBody>
            <a:bodyPr>
              <a:spAutoFit/>
            </a:bodyPr>
            <a:lstStyle/>
            <a:p>
              <a:endParaRPr lang="es-ES"/>
            </a:p>
          </p:txBody>
        </p:sp>
        <p:sp>
          <p:nvSpPr>
            <p:cNvPr id="178209" name="Line 33"/>
            <p:cNvSpPr>
              <a:spLocks noChangeShapeType="1"/>
            </p:cNvSpPr>
            <p:nvPr/>
          </p:nvSpPr>
          <p:spPr bwMode="auto">
            <a:xfrm flipH="1">
              <a:off x="1624" y="1752"/>
              <a:ext cx="2088" cy="0"/>
            </a:xfrm>
            <a:prstGeom prst="line">
              <a:avLst/>
            </a:prstGeom>
            <a:noFill/>
            <a:ln w="9525">
              <a:solidFill>
                <a:schemeClr val="tx1"/>
              </a:solidFill>
              <a:prstDash val="sysDot"/>
              <a:round/>
              <a:headEnd/>
              <a:tailEnd/>
            </a:ln>
            <a:effectLst/>
          </p:spPr>
          <p:txBody>
            <a:bodyPr>
              <a:spAutoFit/>
            </a:bodyPr>
            <a:lstStyle/>
            <a:p>
              <a:endParaRPr lang="es-ES"/>
            </a:p>
          </p:txBody>
        </p:sp>
        <p:sp>
          <p:nvSpPr>
            <p:cNvPr id="178217" name="Text Box 41"/>
            <p:cNvSpPr txBox="1">
              <a:spLocks noChangeArrowheads="1"/>
            </p:cNvSpPr>
            <p:nvPr/>
          </p:nvSpPr>
          <p:spPr bwMode="auto">
            <a:xfrm>
              <a:off x="3526" y="1459"/>
              <a:ext cx="299" cy="291"/>
            </a:xfrm>
            <a:prstGeom prst="rect">
              <a:avLst/>
            </a:prstGeom>
            <a:noFill/>
            <a:ln w="9525">
              <a:noFill/>
              <a:miter lim="800000"/>
              <a:headEnd/>
              <a:tailEnd/>
            </a:ln>
            <a:effectLst/>
          </p:spPr>
          <p:txBody>
            <a:bodyPr wrap="none">
              <a:spAutoFit/>
            </a:bodyPr>
            <a:lstStyle/>
            <a:p>
              <a:pPr algn="l"/>
              <a:r>
                <a:rPr lang="en-US" altLang="en-US" b="1" i="1" baseline="0" dirty="0" smtClean="0"/>
                <a:t>E’</a:t>
              </a:r>
              <a:endParaRPr lang="en-US" altLang="en-US" b="1" baseline="0" dirty="0"/>
            </a:p>
          </p:txBody>
        </p:sp>
        <p:sp>
          <p:nvSpPr>
            <p:cNvPr id="178235" name="Line 59"/>
            <p:cNvSpPr>
              <a:spLocks noChangeShapeType="1"/>
            </p:cNvSpPr>
            <p:nvPr/>
          </p:nvSpPr>
          <p:spPr bwMode="auto">
            <a:xfrm>
              <a:off x="2952" y="3600"/>
              <a:ext cx="708" cy="0"/>
            </a:xfrm>
            <a:prstGeom prst="line">
              <a:avLst/>
            </a:prstGeom>
            <a:noFill/>
            <a:ln w="9525">
              <a:solidFill>
                <a:schemeClr val="tx1"/>
              </a:solidFill>
              <a:prstDash val="sysDot"/>
              <a:round/>
              <a:headEnd/>
              <a:tailEnd type="triangle" w="lg" len="med"/>
            </a:ln>
            <a:effectLst/>
          </p:spPr>
          <p:txBody>
            <a:bodyPr anchor="ctr">
              <a:spAutoFit/>
            </a:bodyPr>
            <a:lstStyle/>
            <a:p>
              <a:endParaRPr lang="es-ES"/>
            </a:p>
          </p:txBody>
        </p:sp>
        <p:sp>
          <p:nvSpPr>
            <p:cNvPr id="178240" name="Line 64"/>
            <p:cNvSpPr>
              <a:spLocks noChangeShapeType="1"/>
            </p:cNvSpPr>
            <p:nvPr/>
          </p:nvSpPr>
          <p:spPr bwMode="auto">
            <a:xfrm flipV="1">
              <a:off x="3372" y="1908"/>
              <a:ext cx="0" cy="180"/>
            </a:xfrm>
            <a:prstGeom prst="line">
              <a:avLst/>
            </a:prstGeom>
            <a:noFill/>
            <a:ln w="9525">
              <a:solidFill>
                <a:schemeClr val="tx1"/>
              </a:solidFill>
              <a:prstDash val="sysDot"/>
              <a:round/>
              <a:headEnd/>
              <a:tailEnd type="triangle" w="lg" len="med"/>
            </a:ln>
            <a:effectLst/>
          </p:spPr>
          <p:txBody>
            <a:bodyPr wrap="none" anchor="ctr">
              <a:spAutoFit/>
            </a:bodyPr>
            <a:lstStyle/>
            <a:p>
              <a:endParaRPr lang="es-ES"/>
            </a:p>
          </p:txBody>
        </p:sp>
        <p:sp>
          <p:nvSpPr>
            <p:cNvPr id="178241" name="Line 65"/>
            <p:cNvSpPr>
              <a:spLocks noChangeShapeType="1"/>
            </p:cNvSpPr>
            <p:nvPr/>
          </p:nvSpPr>
          <p:spPr bwMode="auto">
            <a:xfrm flipV="1">
              <a:off x="2892" y="2100"/>
              <a:ext cx="456" cy="24"/>
            </a:xfrm>
            <a:prstGeom prst="line">
              <a:avLst/>
            </a:prstGeom>
            <a:noFill/>
            <a:ln w="9525">
              <a:solidFill>
                <a:schemeClr val="tx1"/>
              </a:solidFill>
              <a:prstDash val="sysDot"/>
              <a:round/>
              <a:headEnd/>
              <a:tailEnd type="triangle" w="lg" len="med"/>
            </a:ln>
            <a:effectLst/>
          </p:spPr>
          <p:txBody>
            <a:bodyPr anchor="ctr">
              <a:spAutoFit/>
            </a:bodyPr>
            <a:lstStyle/>
            <a:p>
              <a:endParaRPr lang="es-ES"/>
            </a:p>
          </p:txBody>
        </p:sp>
      </p:grpSp>
      <p:sp>
        <p:nvSpPr>
          <p:cNvPr id="38" name="Text Box 6"/>
          <p:cNvSpPr txBox="1">
            <a:spLocks noChangeArrowheads="1"/>
          </p:cNvSpPr>
          <p:nvPr/>
        </p:nvSpPr>
        <p:spPr bwMode="auto">
          <a:xfrm>
            <a:off x="1832485" y="1372491"/>
            <a:ext cx="630301" cy="461665"/>
          </a:xfrm>
          <a:prstGeom prst="rect">
            <a:avLst/>
          </a:prstGeom>
          <a:noFill/>
          <a:ln w="9525">
            <a:noFill/>
            <a:miter lim="800000"/>
            <a:headEnd/>
            <a:tailEnd/>
          </a:ln>
          <a:effectLst/>
        </p:spPr>
        <p:txBody>
          <a:bodyPr wrap="none">
            <a:spAutoFit/>
          </a:bodyPr>
          <a:lstStyle/>
          <a:p>
            <a:r>
              <a:rPr lang="en-US" altLang="en-US" b="1" i="1" baseline="0" dirty="0" smtClean="0"/>
              <a:t>AD</a:t>
            </a:r>
            <a:endParaRPr lang="en-US" altLang="en-US" b="1" baseline="0" dirty="0"/>
          </a:p>
        </p:txBody>
      </p:sp>
      <p:sp>
        <p:nvSpPr>
          <p:cNvPr id="40" name="39 Forma libre"/>
          <p:cNvSpPr/>
          <p:nvPr/>
        </p:nvSpPr>
        <p:spPr>
          <a:xfrm>
            <a:off x="3329796" y="5331125"/>
            <a:ext cx="517585" cy="793630"/>
          </a:xfrm>
          <a:custGeom>
            <a:avLst/>
            <a:gdLst>
              <a:gd name="connsiteX0" fmla="*/ 0 w 517585"/>
              <a:gd name="connsiteY0" fmla="*/ 0 h 793630"/>
              <a:gd name="connsiteX1" fmla="*/ 362310 w 517585"/>
              <a:gd name="connsiteY1" fmla="*/ 258792 h 793630"/>
              <a:gd name="connsiteX2" fmla="*/ 517585 w 517585"/>
              <a:gd name="connsiteY2" fmla="*/ 793630 h 793630"/>
            </a:gdLst>
            <a:ahLst/>
            <a:cxnLst>
              <a:cxn ang="0">
                <a:pos x="connsiteX0" y="connsiteY0"/>
              </a:cxn>
              <a:cxn ang="0">
                <a:pos x="connsiteX1" y="connsiteY1"/>
              </a:cxn>
              <a:cxn ang="0">
                <a:pos x="connsiteX2" y="connsiteY2"/>
              </a:cxn>
            </a:cxnLst>
            <a:rect l="l" t="t" r="r" b="b"/>
            <a:pathLst>
              <a:path w="517585" h="793630">
                <a:moveTo>
                  <a:pt x="0" y="0"/>
                </a:moveTo>
                <a:cubicBezTo>
                  <a:pt x="138023" y="63260"/>
                  <a:pt x="276046" y="126520"/>
                  <a:pt x="362310" y="258792"/>
                </a:cubicBezTo>
                <a:cubicBezTo>
                  <a:pt x="448574" y="391064"/>
                  <a:pt x="483079" y="592347"/>
                  <a:pt x="517585" y="79363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9" name="Text Box 42"/>
          <p:cNvSpPr txBox="1">
            <a:spLocks noChangeArrowheads="1"/>
          </p:cNvSpPr>
          <p:nvPr/>
        </p:nvSpPr>
        <p:spPr bwMode="auto">
          <a:xfrm>
            <a:off x="5779699" y="2997499"/>
            <a:ext cx="3140015" cy="461665"/>
          </a:xfrm>
          <a:prstGeom prst="rect">
            <a:avLst/>
          </a:prstGeom>
          <a:noFill/>
          <a:ln w="9525">
            <a:noFill/>
            <a:miter lim="800000"/>
            <a:headEnd/>
            <a:tailEnd/>
          </a:ln>
          <a:effectLst/>
        </p:spPr>
        <p:txBody>
          <a:bodyPr wrap="square">
            <a:spAutoFit/>
          </a:bodyPr>
          <a:lstStyle/>
          <a:p>
            <a:pPr algn="l"/>
            <a:r>
              <a:rPr lang="en-US" altLang="en-US" b="1" i="1" baseline="0" dirty="0" err="1" smtClean="0"/>
              <a:t>AD</a:t>
            </a:r>
            <a:r>
              <a:rPr lang="en-US" altLang="en-US" b="1" i="1" dirty="0" err="1" smtClean="0"/>
              <a:t>o</a:t>
            </a:r>
            <a:r>
              <a:rPr lang="en-US" altLang="en-US" b="1" i="1" baseline="0" dirty="0" smtClean="0"/>
              <a:t>=</a:t>
            </a:r>
            <a:r>
              <a:rPr lang="en-US" altLang="en-US" b="1" i="1" baseline="0" dirty="0" err="1" smtClean="0"/>
              <a:t>A</a:t>
            </a:r>
            <a:r>
              <a:rPr lang="en-US" altLang="en-US" b="1" i="1" dirty="0" err="1" smtClean="0"/>
              <a:t>o</a:t>
            </a:r>
            <a:r>
              <a:rPr lang="en-US" altLang="en-US" b="1" i="1" baseline="0" dirty="0" smtClean="0"/>
              <a:t>+(c(1-t)-m)Y</a:t>
            </a:r>
            <a:endParaRPr lang="en-US" altLang="en-US" b="1" dirty="0"/>
          </a:p>
        </p:txBody>
      </p:sp>
      <p:sp>
        <p:nvSpPr>
          <p:cNvPr id="42" name="Text Box 42"/>
          <p:cNvSpPr txBox="1">
            <a:spLocks noChangeArrowheads="1"/>
          </p:cNvSpPr>
          <p:nvPr/>
        </p:nvSpPr>
        <p:spPr bwMode="auto">
          <a:xfrm>
            <a:off x="0" y="4875182"/>
            <a:ext cx="3853133" cy="461665"/>
          </a:xfrm>
          <a:prstGeom prst="rect">
            <a:avLst/>
          </a:prstGeom>
          <a:noFill/>
          <a:ln w="9525">
            <a:noFill/>
            <a:miter lim="800000"/>
            <a:headEnd/>
            <a:tailEnd/>
          </a:ln>
          <a:effectLst/>
        </p:spPr>
        <p:txBody>
          <a:bodyPr wrap="square">
            <a:spAutoFit/>
          </a:bodyPr>
          <a:lstStyle/>
          <a:p>
            <a:pPr algn="l"/>
            <a:r>
              <a:rPr lang="en-US" altLang="en-US" b="1" i="1" baseline="0" dirty="0" err="1" smtClean="0"/>
              <a:t>A</a:t>
            </a:r>
            <a:r>
              <a:rPr lang="en-US" altLang="en-US" b="1" i="1" dirty="0" err="1" smtClean="0"/>
              <a:t>o</a:t>
            </a:r>
            <a:r>
              <a:rPr lang="en-US" altLang="en-US" b="1" i="1" baseline="0" dirty="0" smtClean="0"/>
              <a:t>=C</a:t>
            </a:r>
            <a:r>
              <a:rPr lang="en-US" altLang="en-US" b="1" i="1" dirty="0" smtClean="0"/>
              <a:t>0</a:t>
            </a:r>
            <a:r>
              <a:rPr lang="en-US" altLang="en-US" b="1" i="1" baseline="0" dirty="0" smtClean="0"/>
              <a:t>+I</a:t>
            </a:r>
            <a:r>
              <a:rPr lang="en-US" altLang="en-US" b="1" i="1" dirty="0" smtClean="0"/>
              <a:t>0</a:t>
            </a:r>
            <a:r>
              <a:rPr lang="en-US" altLang="en-US" b="1" i="1" baseline="0" dirty="0" smtClean="0"/>
              <a:t>+G</a:t>
            </a:r>
            <a:r>
              <a:rPr lang="en-US" altLang="en-US" b="1" i="1" dirty="0" smtClean="0"/>
              <a:t>0</a:t>
            </a:r>
            <a:r>
              <a:rPr lang="en-US" altLang="en-US" b="1" i="1" baseline="0" dirty="0" smtClean="0"/>
              <a:t>+cTR</a:t>
            </a:r>
            <a:r>
              <a:rPr lang="en-US" altLang="en-US" b="1" i="1" dirty="0" smtClean="0"/>
              <a:t>o</a:t>
            </a:r>
            <a:r>
              <a:rPr lang="en-US" altLang="en-US" b="1" i="1" baseline="0" dirty="0" smtClean="0"/>
              <a:t>+NX</a:t>
            </a:r>
            <a:r>
              <a:rPr lang="en-US" altLang="en-US" b="1" i="1" dirty="0" smtClean="0"/>
              <a:t>o</a:t>
            </a:r>
            <a:endParaRPr lang="en-US" altLang="en-US" b="1" dirty="0"/>
          </a:p>
        </p:txBody>
      </p:sp>
      <p:sp>
        <p:nvSpPr>
          <p:cNvPr id="43" name="Text Box 42"/>
          <p:cNvSpPr txBox="1">
            <a:spLocks noChangeArrowheads="1"/>
          </p:cNvSpPr>
          <p:nvPr/>
        </p:nvSpPr>
        <p:spPr bwMode="auto">
          <a:xfrm>
            <a:off x="0" y="3423069"/>
            <a:ext cx="3853133" cy="461665"/>
          </a:xfrm>
          <a:prstGeom prst="rect">
            <a:avLst/>
          </a:prstGeom>
          <a:noFill/>
          <a:ln w="9525">
            <a:noFill/>
            <a:miter lim="800000"/>
            <a:headEnd/>
            <a:tailEnd/>
          </a:ln>
          <a:effectLst/>
        </p:spPr>
        <p:txBody>
          <a:bodyPr wrap="square">
            <a:spAutoFit/>
          </a:bodyPr>
          <a:lstStyle/>
          <a:p>
            <a:pPr algn="l"/>
            <a:r>
              <a:rPr lang="en-US" altLang="en-US" b="1" i="1" baseline="0" dirty="0" smtClean="0"/>
              <a:t>A</a:t>
            </a:r>
            <a:r>
              <a:rPr lang="en-US" altLang="en-US" b="1" i="1" dirty="0" smtClean="0"/>
              <a:t>1</a:t>
            </a:r>
            <a:r>
              <a:rPr lang="en-US" altLang="en-US" b="1" i="1" baseline="0" dirty="0" smtClean="0"/>
              <a:t>=C</a:t>
            </a:r>
            <a:r>
              <a:rPr lang="en-US" altLang="en-US" b="1" i="1" dirty="0" smtClean="0"/>
              <a:t>0</a:t>
            </a:r>
            <a:r>
              <a:rPr lang="en-US" altLang="en-US" b="1" i="1" baseline="0" dirty="0" smtClean="0"/>
              <a:t>+I</a:t>
            </a:r>
            <a:r>
              <a:rPr lang="en-US" altLang="en-US" b="1" i="1" dirty="0" smtClean="0"/>
              <a:t>0</a:t>
            </a:r>
            <a:r>
              <a:rPr lang="en-US" altLang="en-US" b="1" i="1" baseline="0" dirty="0" smtClean="0"/>
              <a:t>+G</a:t>
            </a:r>
            <a:r>
              <a:rPr lang="en-US" altLang="en-US" b="1" i="1" dirty="0" smtClean="0"/>
              <a:t>0</a:t>
            </a:r>
            <a:r>
              <a:rPr lang="en-US" altLang="en-US" b="1" i="1" baseline="0" dirty="0" smtClean="0"/>
              <a:t>+cTR</a:t>
            </a:r>
            <a:r>
              <a:rPr lang="en-US" altLang="en-US" b="1" i="1" dirty="0" smtClean="0"/>
              <a:t>1</a:t>
            </a:r>
            <a:r>
              <a:rPr lang="en-US" altLang="en-US" b="1" i="1" baseline="0" dirty="0" smtClean="0"/>
              <a:t>+NX</a:t>
            </a:r>
            <a:r>
              <a:rPr lang="en-US" altLang="en-US" b="1" i="1" dirty="0" smtClean="0"/>
              <a:t>o</a:t>
            </a:r>
            <a:endParaRPr lang="en-US" altLang="en-US" b="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285750" y="217488"/>
            <a:ext cx="8553450" cy="1143000"/>
          </a:xfrm>
        </p:spPr>
        <p:txBody>
          <a:bodyPr>
            <a:normAutofit/>
          </a:bodyPr>
          <a:lstStyle/>
          <a:p>
            <a:r>
              <a:rPr lang="en-US" altLang="en-US" sz="3600" dirty="0" smtClean="0"/>
              <a:t>An increase in the tax rate</a:t>
            </a:r>
            <a:endParaRPr lang="en-US" altLang="en-US" dirty="0"/>
          </a:p>
        </p:txBody>
      </p:sp>
      <p:sp>
        <p:nvSpPr>
          <p:cNvPr id="37" name="3 Marcador de número de diapositiva"/>
          <p:cNvSpPr>
            <a:spLocks noGrp="1"/>
          </p:cNvSpPr>
          <p:nvPr>
            <p:ph type="sldNum" sz="quarter" idx="12"/>
          </p:nvPr>
        </p:nvSpPr>
        <p:spPr/>
        <p:txBody>
          <a:bodyPr/>
          <a:lstStyle/>
          <a:p>
            <a:r>
              <a:rPr lang="en-US" altLang="en-US"/>
              <a:t>Pág.</a:t>
            </a:r>
            <a:fld id="{446CCE79-7321-4F4A-914A-E8D0731F2E75}" type="slidenum">
              <a:rPr lang="en-US" altLang="en-US"/>
              <a:pPr/>
              <a:t>32</a:t>
            </a:fld>
            <a:endParaRPr lang="en-US" altLang="en-US"/>
          </a:p>
        </p:txBody>
      </p:sp>
      <p:grpSp>
        <p:nvGrpSpPr>
          <p:cNvPr id="2" name="Group 61"/>
          <p:cNvGrpSpPr>
            <a:grpSpLocks/>
          </p:cNvGrpSpPr>
          <p:nvPr/>
        </p:nvGrpSpPr>
        <p:grpSpPr bwMode="auto">
          <a:xfrm>
            <a:off x="2600325" y="2051050"/>
            <a:ext cx="6543676" cy="3619501"/>
            <a:chOff x="1638" y="1292"/>
            <a:chExt cx="4122" cy="2280"/>
          </a:xfrm>
        </p:grpSpPr>
        <p:sp>
          <p:nvSpPr>
            <p:cNvPr id="178198" name="Line 22"/>
            <p:cNvSpPr>
              <a:spLocks noChangeShapeType="1"/>
            </p:cNvSpPr>
            <p:nvPr/>
          </p:nvSpPr>
          <p:spPr bwMode="auto">
            <a:xfrm flipV="1">
              <a:off x="1638" y="1491"/>
              <a:ext cx="2734" cy="1100"/>
            </a:xfrm>
            <a:prstGeom prst="line">
              <a:avLst/>
            </a:prstGeom>
            <a:noFill/>
            <a:ln w="28575">
              <a:solidFill>
                <a:schemeClr val="accent2"/>
              </a:solidFill>
              <a:round/>
              <a:headEnd/>
              <a:tailEnd/>
            </a:ln>
            <a:effectLst/>
          </p:spPr>
          <p:txBody>
            <a:bodyPr wrap="none" anchor="ctr">
              <a:spAutoFit/>
            </a:bodyPr>
            <a:lstStyle/>
            <a:p>
              <a:endParaRPr lang="es-ES"/>
            </a:p>
          </p:txBody>
        </p:sp>
        <p:sp>
          <p:nvSpPr>
            <p:cNvPr id="178200" name="Text Box 24"/>
            <p:cNvSpPr txBox="1">
              <a:spLocks noChangeArrowheads="1"/>
            </p:cNvSpPr>
            <p:nvPr/>
          </p:nvSpPr>
          <p:spPr bwMode="auto">
            <a:xfrm>
              <a:off x="2315" y="3281"/>
              <a:ext cx="403" cy="291"/>
            </a:xfrm>
            <a:prstGeom prst="rect">
              <a:avLst/>
            </a:prstGeom>
            <a:noFill/>
            <a:ln w="9525">
              <a:noFill/>
              <a:miter lim="800000"/>
              <a:headEnd/>
              <a:tailEnd/>
            </a:ln>
            <a:effectLst/>
          </p:spPr>
          <p:txBody>
            <a:bodyPr wrap="none">
              <a:spAutoFit/>
            </a:bodyPr>
            <a:lstStyle/>
            <a:p>
              <a:pPr algn="l"/>
              <a:r>
                <a:rPr lang="en-US" altLang="en-US" b="1" i="1" baseline="0" dirty="0" smtClean="0"/>
                <a:t>45º</a:t>
              </a:r>
              <a:endParaRPr lang="en-US" altLang="en-US" b="1" baseline="0" dirty="0"/>
            </a:p>
          </p:txBody>
        </p:sp>
        <p:sp>
          <p:nvSpPr>
            <p:cNvPr id="178218" name="Text Box 42"/>
            <p:cNvSpPr txBox="1">
              <a:spLocks noChangeArrowheads="1"/>
            </p:cNvSpPr>
            <p:nvPr/>
          </p:nvSpPr>
          <p:spPr bwMode="auto">
            <a:xfrm>
              <a:off x="3782" y="1292"/>
              <a:ext cx="1978" cy="291"/>
            </a:xfrm>
            <a:prstGeom prst="rect">
              <a:avLst/>
            </a:prstGeom>
            <a:noFill/>
            <a:ln w="9525">
              <a:noFill/>
              <a:miter lim="800000"/>
              <a:headEnd/>
              <a:tailEnd/>
            </a:ln>
            <a:effectLst/>
          </p:spPr>
          <p:txBody>
            <a:bodyPr wrap="square">
              <a:spAutoFit/>
            </a:bodyPr>
            <a:lstStyle/>
            <a:p>
              <a:pPr algn="l"/>
              <a:r>
                <a:rPr lang="en-US" altLang="en-US" b="1" i="1" baseline="0" dirty="0" smtClean="0"/>
                <a:t>AD</a:t>
              </a:r>
              <a:r>
                <a:rPr lang="en-US" altLang="en-US" b="1" i="1" dirty="0" smtClean="0"/>
                <a:t>0</a:t>
              </a:r>
              <a:r>
                <a:rPr lang="en-US" altLang="en-US" b="1" i="1" baseline="0" dirty="0" smtClean="0"/>
                <a:t>=</a:t>
              </a:r>
              <a:r>
                <a:rPr lang="en-US" altLang="en-US" b="1" i="1" baseline="0" dirty="0" err="1" smtClean="0"/>
                <a:t>A</a:t>
              </a:r>
              <a:r>
                <a:rPr lang="en-US" altLang="en-US" b="1" i="1" dirty="0" err="1" smtClean="0"/>
                <a:t>o</a:t>
              </a:r>
              <a:r>
                <a:rPr lang="en-US" altLang="en-US" b="1" i="1" baseline="0" dirty="0" smtClean="0"/>
                <a:t>+(c(1-t)-m)Y</a:t>
              </a:r>
              <a:endParaRPr lang="en-US" altLang="en-US" b="1" dirty="0"/>
            </a:p>
          </p:txBody>
        </p:sp>
      </p:grpSp>
      <p:sp>
        <p:nvSpPr>
          <p:cNvPr id="178181" name="Text Box 5"/>
          <p:cNvSpPr txBox="1">
            <a:spLocks noChangeArrowheads="1"/>
          </p:cNvSpPr>
          <p:nvPr/>
        </p:nvSpPr>
        <p:spPr bwMode="auto">
          <a:xfrm>
            <a:off x="6854581" y="6126163"/>
            <a:ext cx="1552028" cy="461665"/>
          </a:xfrm>
          <a:prstGeom prst="rect">
            <a:avLst/>
          </a:prstGeom>
          <a:noFill/>
          <a:ln w="9525">
            <a:noFill/>
            <a:miter lim="800000"/>
            <a:headEnd/>
            <a:tailEnd/>
          </a:ln>
          <a:effectLst/>
        </p:spPr>
        <p:txBody>
          <a:bodyPr wrap="none">
            <a:spAutoFit/>
          </a:bodyPr>
          <a:lstStyle/>
          <a:p>
            <a:r>
              <a:rPr lang="en-US" altLang="en-US" b="1" baseline="0" dirty="0" err="1" smtClean="0"/>
              <a:t>Income,</a:t>
            </a:r>
            <a:r>
              <a:rPr lang="en-US" altLang="en-US" b="1" i="1" baseline="0" dirty="0" err="1" smtClean="0"/>
              <a:t>Y</a:t>
            </a:r>
            <a:endParaRPr lang="en-US" altLang="en-US" b="1" baseline="0" dirty="0"/>
          </a:p>
        </p:txBody>
      </p:sp>
      <p:sp>
        <p:nvSpPr>
          <p:cNvPr id="178179" name="Line 3"/>
          <p:cNvSpPr>
            <a:spLocks noChangeShapeType="1"/>
          </p:cNvSpPr>
          <p:nvPr/>
        </p:nvSpPr>
        <p:spPr bwMode="auto">
          <a:xfrm>
            <a:off x="2579688" y="6115050"/>
            <a:ext cx="4572000" cy="0"/>
          </a:xfrm>
          <a:prstGeom prst="line">
            <a:avLst/>
          </a:prstGeom>
          <a:noFill/>
          <a:ln w="57150">
            <a:solidFill>
              <a:schemeClr val="tx1"/>
            </a:solidFill>
            <a:round/>
            <a:headEnd/>
            <a:tailEnd/>
          </a:ln>
          <a:effectLst/>
        </p:spPr>
        <p:txBody>
          <a:bodyPr wrap="none" anchor="ctr"/>
          <a:lstStyle/>
          <a:p>
            <a:endParaRPr lang="es-ES"/>
          </a:p>
        </p:txBody>
      </p:sp>
      <p:sp>
        <p:nvSpPr>
          <p:cNvPr id="178180" name="Line 4"/>
          <p:cNvSpPr>
            <a:spLocks noChangeShapeType="1"/>
          </p:cNvSpPr>
          <p:nvPr/>
        </p:nvSpPr>
        <p:spPr bwMode="auto">
          <a:xfrm rot="-5400000">
            <a:off x="293688" y="3829050"/>
            <a:ext cx="4572000" cy="0"/>
          </a:xfrm>
          <a:prstGeom prst="line">
            <a:avLst/>
          </a:prstGeom>
          <a:noFill/>
          <a:ln w="57150">
            <a:solidFill>
              <a:schemeClr val="tx1"/>
            </a:solidFill>
            <a:round/>
            <a:headEnd/>
            <a:tailEnd/>
          </a:ln>
          <a:effectLst/>
        </p:spPr>
        <p:txBody>
          <a:bodyPr wrap="none" anchor="ctr"/>
          <a:lstStyle/>
          <a:p>
            <a:endParaRPr lang="es-ES"/>
          </a:p>
        </p:txBody>
      </p:sp>
      <p:sp>
        <p:nvSpPr>
          <p:cNvPr id="178183" name="Line 7"/>
          <p:cNvSpPr>
            <a:spLocks noChangeShapeType="1"/>
          </p:cNvSpPr>
          <p:nvPr/>
        </p:nvSpPr>
        <p:spPr bwMode="auto">
          <a:xfrm flipV="1">
            <a:off x="2593975" y="1905000"/>
            <a:ext cx="4179888" cy="4179888"/>
          </a:xfrm>
          <a:prstGeom prst="line">
            <a:avLst/>
          </a:prstGeom>
          <a:noFill/>
          <a:ln w="38100">
            <a:solidFill>
              <a:srgbClr val="00B050"/>
            </a:solidFill>
            <a:round/>
            <a:headEnd/>
            <a:tailEnd/>
          </a:ln>
          <a:effectLst/>
        </p:spPr>
        <p:txBody>
          <a:bodyPr wrap="none" anchor="ctr"/>
          <a:lstStyle/>
          <a:p>
            <a:endParaRPr lang="es-ES"/>
          </a:p>
        </p:txBody>
      </p:sp>
      <p:sp>
        <p:nvSpPr>
          <p:cNvPr id="178184" name="Text Box 8"/>
          <p:cNvSpPr txBox="1">
            <a:spLocks noChangeArrowheads="1"/>
          </p:cNvSpPr>
          <p:nvPr/>
        </p:nvSpPr>
        <p:spPr bwMode="auto">
          <a:xfrm>
            <a:off x="6577013" y="1530350"/>
            <a:ext cx="1015021" cy="461665"/>
          </a:xfrm>
          <a:prstGeom prst="rect">
            <a:avLst/>
          </a:prstGeom>
          <a:noFill/>
          <a:ln w="9525">
            <a:noFill/>
            <a:miter lim="800000"/>
            <a:headEnd/>
            <a:tailEnd/>
          </a:ln>
          <a:effectLst/>
        </p:spPr>
        <p:txBody>
          <a:bodyPr wrap="none">
            <a:spAutoFit/>
          </a:bodyPr>
          <a:lstStyle/>
          <a:p>
            <a:pPr algn="l"/>
            <a:r>
              <a:rPr lang="en-US" altLang="en-US" b="1" baseline="0" dirty="0" smtClean="0"/>
              <a:t>Y=AD</a:t>
            </a:r>
            <a:endParaRPr lang="en-US" altLang="en-US" baseline="0" dirty="0"/>
          </a:p>
        </p:txBody>
      </p:sp>
      <p:sp>
        <p:nvSpPr>
          <p:cNvPr id="178191" name="Text Box 15"/>
          <p:cNvSpPr txBox="1">
            <a:spLocks noChangeArrowheads="1"/>
          </p:cNvSpPr>
          <p:nvPr/>
        </p:nvSpPr>
        <p:spPr bwMode="auto">
          <a:xfrm>
            <a:off x="5094288" y="4494213"/>
            <a:ext cx="184150" cy="366712"/>
          </a:xfrm>
          <a:prstGeom prst="rect">
            <a:avLst/>
          </a:prstGeom>
          <a:noFill/>
          <a:ln w="9525">
            <a:noFill/>
            <a:miter lim="800000"/>
            <a:headEnd/>
            <a:tailEnd/>
          </a:ln>
          <a:effectLst/>
        </p:spPr>
        <p:txBody>
          <a:bodyPr wrap="none">
            <a:spAutoFit/>
          </a:bodyPr>
          <a:lstStyle/>
          <a:p>
            <a:pPr algn="l"/>
            <a:endParaRPr lang="es-ES_tradnl" altLang="en-US" sz="1800" b="1" baseline="0"/>
          </a:p>
        </p:txBody>
      </p:sp>
      <p:sp>
        <p:nvSpPr>
          <p:cNvPr id="178186" name="Line 10"/>
          <p:cNvSpPr>
            <a:spLocks noChangeShapeType="1"/>
          </p:cNvSpPr>
          <p:nvPr/>
        </p:nvSpPr>
        <p:spPr bwMode="auto">
          <a:xfrm flipV="1">
            <a:off x="2592927" y="3019574"/>
            <a:ext cx="4429126" cy="1134871"/>
          </a:xfrm>
          <a:prstGeom prst="line">
            <a:avLst/>
          </a:prstGeom>
          <a:noFill/>
          <a:ln w="28575">
            <a:solidFill>
              <a:srgbClr val="003399"/>
            </a:solidFill>
            <a:round/>
            <a:headEnd/>
            <a:tailEnd/>
          </a:ln>
          <a:effectLst/>
        </p:spPr>
        <p:txBody>
          <a:bodyPr wrap="square" anchor="ctr">
            <a:spAutoFit/>
          </a:bodyPr>
          <a:lstStyle/>
          <a:p>
            <a:endParaRPr lang="es-ES"/>
          </a:p>
        </p:txBody>
      </p:sp>
      <p:sp>
        <p:nvSpPr>
          <p:cNvPr id="178196" name="Text Box 20"/>
          <p:cNvSpPr txBox="1">
            <a:spLocks noChangeArrowheads="1"/>
          </p:cNvSpPr>
          <p:nvPr/>
        </p:nvSpPr>
        <p:spPr bwMode="auto">
          <a:xfrm>
            <a:off x="5702241" y="6141617"/>
            <a:ext cx="525463" cy="397205"/>
          </a:xfrm>
          <a:prstGeom prst="rect">
            <a:avLst/>
          </a:prstGeom>
          <a:noFill/>
          <a:ln w="9525">
            <a:noFill/>
            <a:miter lim="800000"/>
            <a:headEnd/>
            <a:tailEnd/>
          </a:ln>
          <a:effectLst/>
        </p:spPr>
        <p:txBody>
          <a:bodyPr wrap="square">
            <a:spAutoFit/>
          </a:bodyPr>
          <a:lstStyle/>
          <a:p>
            <a:pPr algn="l"/>
            <a:r>
              <a:rPr lang="en-US" altLang="en-US" sz="2000" baseline="0" dirty="0" err="1" smtClean="0"/>
              <a:t>Y</a:t>
            </a:r>
            <a:r>
              <a:rPr lang="en-US" altLang="en-US" sz="2000" dirty="0" err="1" smtClean="0"/>
              <a:t>o</a:t>
            </a:r>
            <a:endParaRPr lang="en-US" altLang="en-US" sz="2000" dirty="0"/>
          </a:p>
        </p:txBody>
      </p:sp>
      <p:sp>
        <p:nvSpPr>
          <p:cNvPr id="178193" name="Text Box 17"/>
          <p:cNvSpPr txBox="1">
            <a:spLocks noChangeArrowheads="1"/>
          </p:cNvSpPr>
          <p:nvPr/>
        </p:nvSpPr>
        <p:spPr bwMode="auto">
          <a:xfrm>
            <a:off x="4743990" y="3603774"/>
            <a:ext cx="587135" cy="461665"/>
          </a:xfrm>
          <a:prstGeom prst="rect">
            <a:avLst/>
          </a:prstGeom>
          <a:noFill/>
          <a:ln w="9525">
            <a:noFill/>
            <a:miter lim="800000"/>
            <a:headEnd/>
            <a:tailEnd/>
          </a:ln>
          <a:effectLst/>
        </p:spPr>
        <p:txBody>
          <a:bodyPr wrap="square">
            <a:spAutoFit/>
          </a:bodyPr>
          <a:lstStyle/>
          <a:p>
            <a:pPr algn="l"/>
            <a:r>
              <a:rPr lang="en-US" altLang="en-US" b="1" i="1" baseline="0" dirty="0" smtClean="0"/>
              <a:t>E’</a:t>
            </a:r>
            <a:endParaRPr lang="en-US" altLang="en-US" b="1" baseline="0" dirty="0"/>
          </a:p>
        </p:txBody>
      </p:sp>
      <p:sp>
        <p:nvSpPr>
          <p:cNvPr id="178210" name="Text Box 34"/>
          <p:cNvSpPr txBox="1">
            <a:spLocks noChangeArrowheads="1"/>
          </p:cNvSpPr>
          <p:nvPr/>
        </p:nvSpPr>
        <p:spPr bwMode="auto">
          <a:xfrm>
            <a:off x="2173408" y="3297148"/>
            <a:ext cx="471488" cy="397205"/>
          </a:xfrm>
          <a:prstGeom prst="rect">
            <a:avLst/>
          </a:prstGeom>
          <a:noFill/>
          <a:ln w="9525">
            <a:noFill/>
            <a:miter lim="800000"/>
            <a:headEnd/>
            <a:tailEnd/>
          </a:ln>
          <a:effectLst/>
        </p:spPr>
        <p:txBody>
          <a:bodyPr wrap="square">
            <a:spAutoFit/>
          </a:bodyPr>
          <a:lstStyle/>
          <a:p>
            <a:pPr algn="l"/>
            <a:r>
              <a:rPr lang="en-US" altLang="en-US" sz="2000" baseline="0" dirty="0" smtClean="0"/>
              <a:t>Y</a:t>
            </a:r>
            <a:r>
              <a:rPr lang="en-US" altLang="en-US" sz="2000" dirty="0" smtClean="0"/>
              <a:t>1</a:t>
            </a:r>
            <a:endParaRPr lang="en-US" altLang="en-US" sz="2000" dirty="0"/>
          </a:p>
        </p:txBody>
      </p:sp>
      <p:sp>
        <p:nvSpPr>
          <p:cNvPr id="178230" name="Line 54"/>
          <p:cNvSpPr>
            <a:spLocks noChangeShapeType="1"/>
          </p:cNvSpPr>
          <p:nvPr/>
        </p:nvSpPr>
        <p:spPr bwMode="auto">
          <a:xfrm flipV="1">
            <a:off x="2553419" y="3480038"/>
            <a:ext cx="2584331" cy="5033"/>
          </a:xfrm>
          <a:prstGeom prst="line">
            <a:avLst/>
          </a:prstGeom>
          <a:noFill/>
          <a:ln w="9525">
            <a:solidFill>
              <a:schemeClr val="tx1"/>
            </a:solidFill>
            <a:prstDash val="sysDot"/>
            <a:round/>
            <a:headEnd/>
            <a:tailEnd/>
          </a:ln>
          <a:effectLst/>
        </p:spPr>
        <p:txBody>
          <a:bodyPr wrap="square" anchor="ctr">
            <a:spAutoFit/>
          </a:bodyPr>
          <a:lstStyle/>
          <a:p>
            <a:endParaRPr lang="es-ES"/>
          </a:p>
        </p:txBody>
      </p:sp>
      <p:sp>
        <p:nvSpPr>
          <p:cNvPr id="178231" name="Line 55"/>
          <p:cNvSpPr>
            <a:spLocks noChangeShapeType="1"/>
          </p:cNvSpPr>
          <p:nvPr/>
        </p:nvSpPr>
        <p:spPr bwMode="auto">
          <a:xfrm flipH="1">
            <a:off x="5124091" y="3467819"/>
            <a:ext cx="34506" cy="2622430"/>
          </a:xfrm>
          <a:prstGeom prst="line">
            <a:avLst/>
          </a:prstGeom>
          <a:noFill/>
          <a:ln w="9525">
            <a:solidFill>
              <a:schemeClr val="tx1"/>
            </a:solidFill>
            <a:prstDash val="sysDot"/>
            <a:round/>
            <a:headEnd/>
            <a:tailEnd/>
          </a:ln>
          <a:effectLst/>
        </p:spPr>
        <p:txBody>
          <a:bodyPr wrap="square" anchor="ctr">
            <a:spAutoFit/>
          </a:bodyPr>
          <a:lstStyle/>
          <a:p>
            <a:endParaRPr lang="es-ES"/>
          </a:p>
        </p:txBody>
      </p:sp>
      <p:grpSp>
        <p:nvGrpSpPr>
          <p:cNvPr id="4" name="Group 66"/>
          <p:cNvGrpSpPr>
            <a:grpSpLocks/>
          </p:cNvGrpSpPr>
          <p:nvPr/>
        </p:nvGrpSpPr>
        <p:grpSpPr bwMode="auto">
          <a:xfrm>
            <a:off x="2181225" y="2333416"/>
            <a:ext cx="3806825" cy="4243389"/>
            <a:chOff x="1374" y="1459"/>
            <a:chExt cx="2398" cy="2673"/>
          </a:xfrm>
        </p:grpSpPr>
        <p:sp>
          <p:nvSpPr>
            <p:cNvPr id="178208" name="Oval 32"/>
            <p:cNvSpPr>
              <a:spLocks noChangeArrowheads="1"/>
            </p:cNvSpPr>
            <p:nvPr/>
          </p:nvSpPr>
          <p:spPr bwMode="auto">
            <a:xfrm>
              <a:off x="3662" y="1688"/>
              <a:ext cx="89" cy="89"/>
            </a:xfrm>
            <a:prstGeom prst="ellipse">
              <a:avLst/>
            </a:prstGeom>
            <a:solidFill>
              <a:schemeClr val="tx1"/>
            </a:solidFill>
            <a:ln w="9525">
              <a:solidFill>
                <a:schemeClr val="tx1"/>
              </a:solidFill>
              <a:round/>
              <a:headEnd/>
              <a:tailEnd/>
            </a:ln>
            <a:effectLst/>
          </p:spPr>
          <p:txBody>
            <a:bodyPr wrap="none" anchor="ctr">
              <a:spAutoFit/>
            </a:bodyPr>
            <a:lstStyle/>
            <a:p>
              <a:endParaRPr lang="es-ES"/>
            </a:p>
          </p:txBody>
        </p:sp>
        <p:sp>
          <p:nvSpPr>
            <p:cNvPr id="178194" name="Line 18"/>
            <p:cNvSpPr>
              <a:spLocks noChangeShapeType="1"/>
            </p:cNvSpPr>
            <p:nvPr/>
          </p:nvSpPr>
          <p:spPr bwMode="auto">
            <a:xfrm flipH="1">
              <a:off x="3704" y="1752"/>
              <a:ext cx="8" cy="2096"/>
            </a:xfrm>
            <a:prstGeom prst="line">
              <a:avLst/>
            </a:prstGeom>
            <a:noFill/>
            <a:ln w="9525">
              <a:solidFill>
                <a:schemeClr val="tx1"/>
              </a:solidFill>
              <a:prstDash val="sysDot"/>
              <a:round/>
              <a:headEnd/>
              <a:tailEnd/>
            </a:ln>
            <a:effectLst/>
          </p:spPr>
          <p:txBody>
            <a:bodyPr>
              <a:spAutoFit/>
            </a:bodyPr>
            <a:lstStyle/>
            <a:p>
              <a:endParaRPr lang="es-ES"/>
            </a:p>
          </p:txBody>
        </p:sp>
        <p:sp>
          <p:nvSpPr>
            <p:cNvPr id="178197" name="Text Box 21"/>
            <p:cNvSpPr txBox="1">
              <a:spLocks noChangeArrowheads="1"/>
            </p:cNvSpPr>
            <p:nvPr/>
          </p:nvSpPr>
          <p:spPr bwMode="auto">
            <a:xfrm>
              <a:off x="3012" y="3880"/>
              <a:ext cx="487" cy="252"/>
            </a:xfrm>
            <a:prstGeom prst="rect">
              <a:avLst/>
            </a:prstGeom>
            <a:noFill/>
            <a:ln w="9525">
              <a:noFill/>
              <a:miter lim="800000"/>
              <a:headEnd/>
              <a:tailEnd/>
            </a:ln>
            <a:effectLst/>
          </p:spPr>
          <p:txBody>
            <a:bodyPr wrap="square">
              <a:spAutoFit/>
            </a:bodyPr>
            <a:lstStyle/>
            <a:p>
              <a:pPr algn="l"/>
              <a:r>
                <a:rPr lang="en-US" altLang="en-US" sz="2000" baseline="0" dirty="0" smtClean="0"/>
                <a:t>Y</a:t>
              </a:r>
              <a:r>
                <a:rPr lang="en-US" altLang="en-US" sz="2000" dirty="0" smtClean="0"/>
                <a:t>1</a:t>
              </a:r>
              <a:endParaRPr lang="en-US" altLang="en-US" sz="2000" dirty="0"/>
            </a:p>
          </p:txBody>
        </p:sp>
        <p:sp>
          <p:nvSpPr>
            <p:cNvPr id="178211" name="Text Box 35"/>
            <p:cNvSpPr txBox="1">
              <a:spLocks noChangeArrowheads="1"/>
            </p:cNvSpPr>
            <p:nvPr/>
          </p:nvSpPr>
          <p:spPr bwMode="auto">
            <a:xfrm>
              <a:off x="1374" y="1655"/>
              <a:ext cx="269" cy="252"/>
            </a:xfrm>
            <a:prstGeom prst="rect">
              <a:avLst/>
            </a:prstGeom>
            <a:noFill/>
            <a:ln w="9525">
              <a:noFill/>
              <a:miter lim="800000"/>
              <a:headEnd/>
              <a:tailEnd/>
            </a:ln>
            <a:effectLst/>
          </p:spPr>
          <p:txBody>
            <a:bodyPr wrap="none">
              <a:spAutoFit/>
            </a:bodyPr>
            <a:lstStyle/>
            <a:p>
              <a:pPr algn="l"/>
              <a:r>
                <a:rPr lang="en-US" altLang="en-US" sz="2000" baseline="0" dirty="0" err="1" smtClean="0"/>
                <a:t>Y</a:t>
              </a:r>
              <a:r>
                <a:rPr lang="en-US" altLang="en-US" sz="2000" dirty="0" err="1" smtClean="0"/>
                <a:t>o</a:t>
              </a:r>
              <a:endParaRPr lang="en-US" altLang="en-US" sz="2000" dirty="0"/>
            </a:p>
          </p:txBody>
        </p:sp>
        <p:sp>
          <p:nvSpPr>
            <p:cNvPr id="178209" name="Line 33"/>
            <p:cNvSpPr>
              <a:spLocks noChangeShapeType="1"/>
            </p:cNvSpPr>
            <p:nvPr/>
          </p:nvSpPr>
          <p:spPr bwMode="auto">
            <a:xfrm flipH="1">
              <a:off x="1624" y="1752"/>
              <a:ext cx="2088" cy="0"/>
            </a:xfrm>
            <a:prstGeom prst="line">
              <a:avLst/>
            </a:prstGeom>
            <a:noFill/>
            <a:ln w="9525">
              <a:solidFill>
                <a:schemeClr val="tx1"/>
              </a:solidFill>
              <a:prstDash val="sysDot"/>
              <a:round/>
              <a:headEnd/>
              <a:tailEnd/>
            </a:ln>
            <a:effectLst/>
          </p:spPr>
          <p:txBody>
            <a:bodyPr>
              <a:spAutoFit/>
            </a:bodyPr>
            <a:lstStyle/>
            <a:p>
              <a:endParaRPr lang="es-ES"/>
            </a:p>
          </p:txBody>
        </p:sp>
        <p:sp>
          <p:nvSpPr>
            <p:cNvPr id="178217" name="Text Box 41"/>
            <p:cNvSpPr txBox="1">
              <a:spLocks noChangeArrowheads="1"/>
            </p:cNvSpPr>
            <p:nvPr/>
          </p:nvSpPr>
          <p:spPr bwMode="auto">
            <a:xfrm>
              <a:off x="3526" y="1459"/>
              <a:ext cx="246" cy="291"/>
            </a:xfrm>
            <a:prstGeom prst="rect">
              <a:avLst/>
            </a:prstGeom>
            <a:noFill/>
            <a:ln w="9525">
              <a:noFill/>
              <a:miter lim="800000"/>
              <a:headEnd/>
              <a:tailEnd/>
            </a:ln>
            <a:effectLst/>
          </p:spPr>
          <p:txBody>
            <a:bodyPr wrap="none">
              <a:spAutoFit/>
            </a:bodyPr>
            <a:lstStyle/>
            <a:p>
              <a:pPr algn="l"/>
              <a:r>
                <a:rPr lang="en-US" altLang="en-US" b="1" i="1" baseline="0" dirty="0" smtClean="0"/>
                <a:t>E</a:t>
              </a:r>
              <a:endParaRPr lang="en-US" altLang="en-US" b="1" baseline="0" dirty="0"/>
            </a:p>
          </p:txBody>
        </p:sp>
        <p:sp>
          <p:nvSpPr>
            <p:cNvPr id="178235" name="Line 59"/>
            <p:cNvSpPr>
              <a:spLocks noChangeShapeType="1"/>
            </p:cNvSpPr>
            <p:nvPr/>
          </p:nvSpPr>
          <p:spPr bwMode="auto">
            <a:xfrm flipH="1">
              <a:off x="3217" y="3510"/>
              <a:ext cx="489" cy="11"/>
            </a:xfrm>
            <a:prstGeom prst="line">
              <a:avLst/>
            </a:prstGeom>
            <a:noFill/>
            <a:ln w="9525">
              <a:solidFill>
                <a:schemeClr val="tx1"/>
              </a:solidFill>
              <a:prstDash val="sysDot"/>
              <a:round/>
              <a:headEnd/>
              <a:tailEnd type="triangle" w="lg" len="med"/>
            </a:ln>
            <a:effectLst/>
          </p:spPr>
          <p:txBody>
            <a:bodyPr wrap="square" anchor="ctr">
              <a:spAutoFit/>
            </a:bodyPr>
            <a:lstStyle/>
            <a:p>
              <a:endParaRPr lang="es-ES"/>
            </a:p>
          </p:txBody>
        </p:sp>
      </p:grpSp>
      <p:sp>
        <p:nvSpPr>
          <p:cNvPr id="38" name="Text Box 6"/>
          <p:cNvSpPr txBox="1">
            <a:spLocks noChangeArrowheads="1"/>
          </p:cNvSpPr>
          <p:nvPr/>
        </p:nvSpPr>
        <p:spPr bwMode="auto">
          <a:xfrm>
            <a:off x="1832485" y="1372491"/>
            <a:ext cx="630301" cy="461665"/>
          </a:xfrm>
          <a:prstGeom prst="rect">
            <a:avLst/>
          </a:prstGeom>
          <a:noFill/>
          <a:ln w="9525">
            <a:noFill/>
            <a:miter lim="800000"/>
            <a:headEnd/>
            <a:tailEnd/>
          </a:ln>
          <a:effectLst/>
        </p:spPr>
        <p:txBody>
          <a:bodyPr wrap="none">
            <a:spAutoFit/>
          </a:bodyPr>
          <a:lstStyle/>
          <a:p>
            <a:r>
              <a:rPr lang="en-US" altLang="en-US" b="1" i="1" baseline="0" dirty="0" smtClean="0"/>
              <a:t>AD</a:t>
            </a:r>
            <a:endParaRPr lang="en-US" altLang="en-US" b="1" baseline="0" dirty="0"/>
          </a:p>
        </p:txBody>
      </p:sp>
      <p:sp>
        <p:nvSpPr>
          <p:cNvPr id="40" name="39 Forma libre"/>
          <p:cNvSpPr/>
          <p:nvPr/>
        </p:nvSpPr>
        <p:spPr>
          <a:xfrm>
            <a:off x="3329796" y="5331125"/>
            <a:ext cx="517585" cy="793630"/>
          </a:xfrm>
          <a:custGeom>
            <a:avLst/>
            <a:gdLst>
              <a:gd name="connsiteX0" fmla="*/ 0 w 517585"/>
              <a:gd name="connsiteY0" fmla="*/ 0 h 793630"/>
              <a:gd name="connsiteX1" fmla="*/ 362310 w 517585"/>
              <a:gd name="connsiteY1" fmla="*/ 258792 h 793630"/>
              <a:gd name="connsiteX2" fmla="*/ 517585 w 517585"/>
              <a:gd name="connsiteY2" fmla="*/ 793630 h 793630"/>
            </a:gdLst>
            <a:ahLst/>
            <a:cxnLst>
              <a:cxn ang="0">
                <a:pos x="connsiteX0" y="connsiteY0"/>
              </a:cxn>
              <a:cxn ang="0">
                <a:pos x="connsiteX1" y="connsiteY1"/>
              </a:cxn>
              <a:cxn ang="0">
                <a:pos x="connsiteX2" y="connsiteY2"/>
              </a:cxn>
            </a:cxnLst>
            <a:rect l="l" t="t" r="r" b="b"/>
            <a:pathLst>
              <a:path w="517585" h="793630">
                <a:moveTo>
                  <a:pt x="0" y="0"/>
                </a:moveTo>
                <a:cubicBezTo>
                  <a:pt x="138023" y="63260"/>
                  <a:pt x="276046" y="126520"/>
                  <a:pt x="362310" y="258792"/>
                </a:cubicBezTo>
                <a:cubicBezTo>
                  <a:pt x="448574" y="391064"/>
                  <a:pt x="483079" y="592347"/>
                  <a:pt x="517585" y="79363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9" name="Text Box 42"/>
          <p:cNvSpPr txBox="1">
            <a:spLocks noChangeArrowheads="1"/>
          </p:cNvSpPr>
          <p:nvPr/>
        </p:nvSpPr>
        <p:spPr bwMode="auto">
          <a:xfrm>
            <a:off x="5779699" y="2997499"/>
            <a:ext cx="3364301" cy="461665"/>
          </a:xfrm>
          <a:prstGeom prst="rect">
            <a:avLst/>
          </a:prstGeom>
          <a:noFill/>
          <a:ln w="9525">
            <a:noFill/>
            <a:miter lim="800000"/>
            <a:headEnd/>
            <a:tailEnd/>
          </a:ln>
          <a:effectLst/>
        </p:spPr>
        <p:txBody>
          <a:bodyPr wrap="square">
            <a:spAutoFit/>
          </a:bodyPr>
          <a:lstStyle/>
          <a:p>
            <a:pPr algn="l"/>
            <a:r>
              <a:rPr lang="en-US" altLang="en-US" b="1" i="1" baseline="0" dirty="0" smtClean="0"/>
              <a:t>AD</a:t>
            </a:r>
            <a:r>
              <a:rPr lang="en-US" altLang="en-US" b="1" i="1" dirty="0" smtClean="0"/>
              <a:t>1</a:t>
            </a:r>
            <a:r>
              <a:rPr lang="en-US" altLang="en-US" b="1" i="1" baseline="0" dirty="0" smtClean="0"/>
              <a:t>=</a:t>
            </a:r>
            <a:r>
              <a:rPr lang="en-US" altLang="en-US" b="1" i="1" baseline="0" dirty="0" err="1" smtClean="0"/>
              <a:t>A</a:t>
            </a:r>
            <a:r>
              <a:rPr lang="en-US" altLang="en-US" b="1" i="1" dirty="0" err="1" smtClean="0"/>
              <a:t>o</a:t>
            </a:r>
            <a:r>
              <a:rPr lang="en-US" altLang="en-US" b="1" i="1" baseline="0" dirty="0" smtClean="0"/>
              <a:t>+(c(1-t</a:t>
            </a:r>
            <a:r>
              <a:rPr lang="en-US" altLang="en-US" b="1" i="1" dirty="0" smtClean="0"/>
              <a:t>1</a:t>
            </a:r>
            <a:r>
              <a:rPr lang="en-US" altLang="en-US" b="1" i="1" baseline="0" dirty="0" smtClean="0"/>
              <a:t>)-m)Y</a:t>
            </a:r>
            <a:endParaRPr lang="en-US" altLang="en-US" b="1" dirty="0"/>
          </a:p>
        </p:txBody>
      </p:sp>
      <p:sp>
        <p:nvSpPr>
          <p:cNvPr id="42" name="Text Box 42"/>
          <p:cNvSpPr txBox="1">
            <a:spLocks noChangeArrowheads="1"/>
          </p:cNvSpPr>
          <p:nvPr/>
        </p:nvSpPr>
        <p:spPr bwMode="auto">
          <a:xfrm>
            <a:off x="0" y="4098804"/>
            <a:ext cx="3853133" cy="461665"/>
          </a:xfrm>
          <a:prstGeom prst="rect">
            <a:avLst/>
          </a:prstGeom>
          <a:noFill/>
          <a:ln w="9525">
            <a:noFill/>
            <a:miter lim="800000"/>
            <a:headEnd/>
            <a:tailEnd/>
          </a:ln>
          <a:effectLst/>
        </p:spPr>
        <p:txBody>
          <a:bodyPr wrap="square">
            <a:spAutoFit/>
          </a:bodyPr>
          <a:lstStyle/>
          <a:p>
            <a:pPr algn="l"/>
            <a:r>
              <a:rPr lang="en-US" altLang="en-US" b="1" i="1" baseline="0" dirty="0" err="1" smtClean="0"/>
              <a:t>A</a:t>
            </a:r>
            <a:r>
              <a:rPr lang="en-US" altLang="en-US" b="1" i="1" dirty="0" err="1" smtClean="0"/>
              <a:t>o</a:t>
            </a:r>
            <a:r>
              <a:rPr lang="en-US" altLang="en-US" b="1" i="1" baseline="0" dirty="0" smtClean="0"/>
              <a:t>=C</a:t>
            </a:r>
            <a:r>
              <a:rPr lang="en-US" altLang="en-US" b="1" i="1" dirty="0" smtClean="0"/>
              <a:t>0</a:t>
            </a:r>
            <a:r>
              <a:rPr lang="en-US" altLang="en-US" b="1" i="1" baseline="0" dirty="0" smtClean="0"/>
              <a:t>+I</a:t>
            </a:r>
            <a:r>
              <a:rPr lang="en-US" altLang="en-US" b="1" i="1" dirty="0" smtClean="0"/>
              <a:t>0</a:t>
            </a:r>
            <a:r>
              <a:rPr lang="en-US" altLang="en-US" b="1" i="1" baseline="0" dirty="0" smtClean="0"/>
              <a:t>+G</a:t>
            </a:r>
            <a:r>
              <a:rPr lang="en-US" altLang="en-US" b="1" i="1" dirty="0" smtClean="0"/>
              <a:t>0</a:t>
            </a:r>
            <a:r>
              <a:rPr lang="en-US" altLang="en-US" b="1" i="1" baseline="0" dirty="0" smtClean="0"/>
              <a:t>+cTR</a:t>
            </a:r>
            <a:r>
              <a:rPr lang="en-US" altLang="en-US" b="1" i="1" dirty="0" smtClean="0"/>
              <a:t>o</a:t>
            </a:r>
            <a:r>
              <a:rPr lang="en-US" altLang="en-US" b="1" i="1" baseline="0" dirty="0" smtClean="0"/>
              <a:t>+NX</a:t>
            </a:r>
            <a:r>
              <a:rPr lang="en-US" altLang="en-US" b="1" i="1" dirty="0" smtClean="0"/>
              <a:t>o</a:t>
            </a:r>
            <a:endParaRPr lang="en-US" altLang="en-US" b="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ltLang="en-US" dirty="0" smtClean="0"/>
              <a:t>Key concepts</a:t>
            </a:r>
            <a:endParaRPr lang="en-US" altLang="en-US" dirty="0"/>
          </a:p>
        </p:txBody>
      </p:sp>
      <p:sp>
        <p:nvSpPr>
          <p:cNvPr id="4" name="3 Marcador de número de diapositiva"/>
          <p:cNvSpPr>
            <a:spLocks noGrp="1"/>
          </p:cNvSpPr>
          <p:nvPr>
            <p:ph type="sldNum" sz="quarter" idx="12"/>
          </p:nvPr>
        </p:nvSpPr>
        <p:spPr/>
        <p:txBody>
          <a:bodyPr/>
          <a:lstStyle/>
          <a:p>
            <a:r>
              <a:rPr lang="en-US" altLang="en-US"/>
              <a:t>Pág.</a:t>
            </a:r>
            <a:fld id="{EB061670-DB9D-40FD-A824-6B92E785BC47}" type="slidenum">
              <a:rPr lang="en-US" altLang="en-US"/>
              <a:pPr/>
              <a:t>4</a:t>
            </a:fld>
            <a:endParaRPr lang="en-US" altLang="en-US"/>
          </a:p>
        </p:txBody>
      </p:sp>
      <p:sp>
        <p:nvSpPr>
          <p:cNvPr id="74755" name="Rectangle 3"/>
          <p:cNvSpPr>
            <a:spLocks noGrp="1" noChangeArrowheads="1"/>
          </p:cNvSpPr>
          <p:nvPr>
            <p:ph sz="quarter" idx="1"/>
          </p:nvPr>
        </p:nvSpPr>
        <p:spPr/>
        <p:txBody>
          <a:bodyPr/>
          <a:lstStyle/>
          <a:p>
            <a:r>
              <a:rPr lang="en-US" altLang="en-US" dirty="0" smtClean="0"/>
              <a:t>GDP composition</a:t>
            </a:r>
            <a:endParaRPr lang="en-US" altLang="en-US" dirty="0"/>
          </a:p>
          <a:p>
            <a:r>
              <a:rPr lang="en-US" altLang="en-US" dirty="0" smtClean="0"/>
              <a:t>The demand of goods and services</a:t>
            </a:r>
            <a:endParaRPr lang="en-US" altLang="en-US" dirty="0"/>
          </a:p>
          <a:p>
            <a:r>
              <a:rPr lang="en-US" altLang="en-US" dirty="0" smtClean="0"/>
              <a:t>The equilibrium</a:t>
            </a:r>
            <a:endParaRPr lang="en-US" alt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47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47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47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10883" y="276044"/>
            <a:ext cx="7772400" cy="1069675"/>
          </a:xfrm>
        </p:spPr>
        <p:txBody>
          <a:bodyPr>
            <a:normAutofit fontScale="90000"/>
          </a:bodyPr>
          <a:lstStyle/>
          <a:p>
            <a:r>
              <a:rPr lang="es-ES" dirty="0" err="1" smtClean="0"/>
              <a:t>Intended</a:t>
            </a:r>
            <a:r>
              <a:rPr lang="es-ES" dirty="0" smtClean="0"/>
              <a:t> </a:t>
            </a:r>
            <a:r>
              <a:rPr lang="es-ES" dirty="0" err="1" smtClean="0"/>
              <a:t>expenditure</a:t>
            </a:r>
            <a:r>
              <a:rPr lang="es-ES" dirty="0" smtClean="0"/>
              <a:t> </a:t>
            </a:r>
            <a:r>
              <a:rPr lang="es-ES" dirty="0" err="1" smtClean="0"/>
              <a:t>or</a:t>
            </a:r>
            <a:r>
              <a:rPr lang="es-ES" dirty="0" smtClean="0"/>
              <a:t> </a:t>
            </a:r>
            <a:r>
              <a:rPr lang="es-ES" dirty="0" err="1" smtClean="0"/>
              <a:t>aggregate</a:t>
            </a:r>
            <a:r>
              <a:rPr lang="es-ES" dirty="0" smtClean="0"/>
              <a:t> </a:t>
            </a:r>
            <a:r>
              <a:rPr lang="es-ES" dirty="0" err="1" smtClean="0"/>
              <a:t>demand</a:t>
            </a:r>
            <a:r>
              <a:rPr lang="es-ES" dirty="0" smtClean="0"/>
              <a:t> </a:t>
            </a:r>
            <a:r>
              <a:rPr lang="es-ES" dirty="0" err="1" smtClean="0"/>
              <a:t>components</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5</a:t>
            </a:fld>
            <a:endParaRPr lang="en-US" altLang="en-US"/>
          </a:p>
        </p:txBody>
      </p:sp>
      <p:graphicFrame>
        <p:nvGraphicFramePr>
          <p:cNvPr id="6" name="5 Tabla"/>
          <p:cNvGraphicFramePr>
            <a:graphicFrameLocks noGrp="1"/>
          </p:cNvGraphicFramePr>
          <p:nvPr/>
        </p:nvGraphicFramePr>
        <p:xfrm>
          <a:off x="1524000" y="1925657"/>
          <a:ext cx="6096000" cy="3006686"/>
        </p:xfrm>
        <a:graphic>
          <a:graphicData uri="http://schemas.openxmlformats.org/drawingml/2006/table">
            <a:tbl>
              <a:tblPr/>
              <a:tblGrid>
                <a:gridCol w="1497988"/>
                <a:gridCol w="1550012"/>
                <a:gridCol w="1550012"/>
                <a:gridCol w="1497988"/>
              </a:tblGrid>
              <a:tr h="432514">
                <a:tc>
                  <a:txBody>
                    <a:bodyPr/>
                    <a:lstStyle/>
                    <a:p>
                      <a:pPr>
                        <a:lnSpc>
                          <a:spcPct val="115000"/>
                        </a:lnSpc>
                        <a:spcAft>
                          <a:spcPts val="1000"/>
                        </a:spcAft>
                      </a:pPr>
                      <a:r>
                        <a:rPr lang="en-US" sz="2200" dirty="0">
                          <a:latin typeface="Arial"/>
                          <a:ea typeface="Times New Roman"/>
                          <a:cs typeface="Times New Roman"/>
                        </a:rPr>
                        <a:t>C</a:t>
                      </a:r>
                      <a:endParaRPr lang="es-ES" sz="900" dirty="0">
                        <a:latin typeface="Calibri"/>
                        <a:ea typeface="Times New Roman"/>
                        <a:cs typeface="Times New Roman"/>
                      </a:endParaRPr>
                    </a:p>
                  </a:txBody>
                  <a:tcPr marL="55084" marR="55084" marT="0" marB="0">
                    <a:lnL>
                      <a:noFill/>
                    </a:lnL>
                    <a:lnR>
                      <a:noFill/>
                    </a:lnR>
                    <a:lnT>
                      <a:noFill/>
                    </a:lnT>
                    <a:lnB>
                      <a:noFill/>
                    </a:lnB>
                    <a:pattFill prst="pct25">
                      <a:fgClr>
                        <a:srgbClr val="000000"/>
                      </a:fgClr>
                      <a:bgClr>
                        <a:srgbClr val="BFBFBF"/>
                      </a:bgClr>
                    </a:pattFill>
                  </a:tcPr>
                </a:tc>
                <a:tc>
                  <a:txBody>
                    <a:bodyPr/>
                    <a:lstStyle/>
                    <a:p>
                      <a:pPr>
                        <a:lnSpc>
                          <a:spcPct val="115000"/>
                        </a:lnSpc>
                        <a:spcAft>
                          <a:spcPts val="1000"/>
                        </a:spcAft>
                      </a:pPr>
                      <a:r>
                        <a:rPr lang="en-US" sz="2200">
                          <a:latin typeface="Arial"/>
                          <a:ea typeface="Times New Roman"/>
                          <a:cs typeface="Times New Roman"/>
                        </a:rPr>
                        <a:t>C</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FFFF00"/>
                      </a:fgClr>
                      <a:bgClr>
                        <a:srgbClr val="FFFFDD"/>
                      </a:bgClr>
                    </a:pattFill>
                  </a:tcPr>
                </a:tc>
                <a:tc>
                  <a:txBody>
                    <a:bodyPr/>
                    <a:lstStyle/>
                    <a:p>
                      <a:pPr>
                        <a:lnSpc>
                          <a:spcPct val="115000"/>
                        </a:lnSpc>
                        <a:spcAft>
                          <a:spcPts val="1000"/>
                        </a:spcAft>
                      </a:pPr>
                      <a:r>
                        <a:rPr lang="en-US" sz="2200">
                          <a:latin typeface="Arial"/>
                          <a:ea typeface="Times New Roman"/>
                          <a:cs typeface="Times New Roman"/>
                        </a:rPr>
                        <a:t>C</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000000"/>
                      </a:fgClr>
                      <a:bgClr>
                        <a:srgbClr val="BFBFBF"/>
                      </a:bgClr>
                    </a:pattFill>
                  </a:tcPr>
                </a:tc>
                <a:tc>
                  <a:txBody>
                    <a:bodyPr/>
                    <a:lstStyle/>
                    <a:p>
                      <a:pPr>
                        <a:lnSpc>
                          <a:spcPct val="115000"/>
                        </a:lnSpc>
                        <a:spcAft>
                          <a:spcPts val="1000"/>
                        </a:spcAft>
                      </a:pPr>
                      <a:r>
                        <a:rPr lang="en-US" sz="2200" dirty="0" err="1" smtClean="0">
                          <a:latin typeface="Arial"/>
                          <a:ea typeface="Times New Roman"/>
                          <a:cs typeface="Times New Roman"/>
                        </a:rPr>
                        <a:t>Cpriv</a:t>
                      </a:r>
                      <a:endParaRPr lang="es-ES" sz="900" dirty="0">
                        <a:latin typeface="Calibri"/>
                        <a:ea typeface="Times New Roman"/>
                        <a:cs typeface="Times New Roman"/>
                      </a:endParaRPr>
                    </a:p>
                  </a:txBody>
                  <a:tcPr marL="55084" marR="55084" marT="0" marB="0">
                    <a:lnL>
                      <a:noFill/>
                    </a:lnL>
                    <a:lnR>
                      <a:noFill/>
                    </a:lnR>
                    <a:lnT>
                      <a:noFill/>
                    </a:lnT>
                    <a:lnB>
                      <a:noFill/>
                    </a:lnB>
                    <a:pattFill prst="pct25">
                      <a:fgClr>
                        <a:srgbClr val="FFFF00"/>
                      </a:fgClr>
                      <a:bgClr>
                        <a:srgbClr val="FFFFDD"/>
                      </a:bgClr>
                    </a:pattFill>
                  </a:tcPr>
                </a:tc>
              </a:tr>
              <a:tr h="432514">
                <a:tc>
                  <a:txBody>
                    <a:bodyPr/>
                    <a:lstStyle/>
                    <a:p>
                      <a:pPr>
                        <a:lnSpc>
                          <a:spcPct val="115000"/>
                        </a:lnSpc>
                        <a:spcAft>
                          <a:spcPts val="1000"/>
                        </a:spcAft>
                      </a:pPr>
                      <a:r>
                        <a:rPr lang="en-US" sz="2200">
                          <a:latin typeface="Arial"/>
                          <a:ea typeface="Times New Roman"/>
                          <a:cs typeface="Times New Roman"/>
                        </a:rPr>
                        <a:t>+ I</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000000"/>
                      </a:fgClr>
                      <a:bgClr>
                        <a:srgbClr val="BFBFBF"/>
                      </a:bgClr>
                    </a:pattFill>
                  </a:tcPr>
                </a:tc>
                <a:tc>
                  <a:txBody>
                    <a:bodyPr/>
                    <a:lstStyle/>
                    <a:p>
                      <a:pPr>
                        <a:lnSpc>
                          <a:spcPct val="115000"/>
                        </a:lnSpc>
                        <a:spcAft>
                          <a:spcPts val="1000"/>
                        </a:spcAft>
                      </a:pPr>
                      <a:r>
                        <a:rPr lang="en-US" sz="2200">
                          <a:latin typeface="Arial"/>
                          <a:ea typeface="Times New Roman"/>
                          <a:cs typeface="Times New Roman"/>
                        </a:rPr>
                        <a:t>+ I</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FFFF00"/>
                      </a:fgClr>
                      <a:bgClr>
                        <a:srgbClr val="FFFFDD"/>
                      </a:bgClr>
                    </a:pattFill>
                  </a:tcPr>
                </a:tc>
                <a:tc>
                  <a:txBody>
                    <a:bodyPr/>
                    <a:lstStyle/>
                    <a:p>
                      <a:pPr>
                        <a:lnSpc>
                          <a:spcPct val="115000"/>
                        </a:lnSpc>
                        <a:spcAft>
                          <a:spcPts val="1000"/>
                        </a:spcAft>
                      </a:pPr>
                      <a:r>
                        <a:rPr lang="en-US" sz="2200">
                          <a:latin typeface="Arial"/>
                          <a:ea typeface="Times New Roman"/>
                          <a:cs typeface="Times New Roman"/>
                        </a:rPr>
                        <a:t>+ I</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000000"/>
                      </a:fgClr>
                      <a:bgClr>
                        <a:srgbClr val="BFBFBF"/>
                      </a:bgClr>
                    </a:pattFill>
                  </a:tcPr>
                </a:tc>
                <a:tc>
                  <a:txBody>
                    <a:bodyPr/>
                    <a:lstStyle/>
                    <a:p>
                      <a:pPr>
                        <a:lnSpc>
                          <a:spcPct val="115000"/>
                        </a:lnSpc>
                        <a:spcAft>
                          <a:spcPts val="1000"/>
                        </a:spcAft>
                      </a:pPr>
                      <a:r>
                        <a:rPr lang="en-US" sz="2200" dirty="0">
                          <a:latin typeface="Arial"/>
                          <a:ea typeface="Times New Roman"/>
                          <a:cs typeface="Times New Roman"/>
                        </a:rPr>
                        <a:t>+ </a:t>
                      </a:r>
                      <a:r>
                        <a:rPr lang="en-US" sz="2200" dirty="0" err="1" smtClean="0">
                          <a:latin typeface="Arial"/>
                          <a:ea typeface="Times New Roman"/>
                          <a:cs typeface="Times New Roman"/>
                        </a:rPr>
                        <a:t>Cpub</a:t>
                      </a:r>
                      <a:endParaRPr lang="es-ES" sz="900" dirty="0">
                        <a:latin typeface="Calibri"/>
                        <a:ea typeface="Times New Roman"/>
                        <a:cs typeface="Times New Roman"/>
                      </a:endParaRPr>
                    </a:p>
                  </a:txBody>
                  <a:tcPr marL="55084" marR="55084" marT="0" marB="0">
                    <a:lnL>
                      <a:noFill/>
                    </a:lnL>
                    <a:lnR>
                      <a:noFill/>
                    </a:lnR>
                    <a:lnT>
                      <a:noFill/>
                    </a:lnT>
                    <a:lnB>
                      <a:noFill/>
                    </a:lnB>
                    <a:pattFill prst="pct25">
                      <a:fgClr>
                        <a:srgbClr val="FFFF00"/>
                      </a:fgClr>
                      <a:bgClr>
                        <a:srgbClr val="FFFFDD"/>
                      </a:bgClr>
                    </a:pattFill>
                  </a:tcPr>
                </a:tc>
              </a:tr>
              <a:tr h="432514">
                <a:tc>
                  <a:txBody>
                    <a:bodyPr/>
                    <a:lstStyle/>
                    <a:p>
                      <a:pPr>
                        <a:lnSpc>
                          <a:spcPct val="115000"/>
                        </a:lnSpc>
                        <a:spcAft>
                          <a:spcPts val="1000"/>
                        </a:spcAft>
                      </a:pPr>
                      <a:r>
                        <a:rPr lang="en-US" sz="2200">
                          <a:latin typeface="Arial"/>
                          <a:ea typeface="Times New Roman"/>
                          <a:cs typeface="Times New Roman"/>
                        </a:rPr>
                        <a:t>+ G</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000000"/>
                      </a:fgClr>
                      <a:bgClr>
                        <a:srgbClr val="BFBFBF"/>
                      </a:bgClr>
                    </a:pattFill>
                  </a:tcPr>
                </a:tc>
                <a:tc>
                  <a:txBody>
                    <a:bodyPr/>
                    <a:lstStyle/>
                    <a:p>
                      <a:pPr>
                        <a:lnSpc>
                          <a:spcPct val="115000"/>
                        </a:lnSpc>
                        <a:spcAft>
                          <a:spcPts val="1000"/>
                        </a:spcAft>
                      </a:pPr>
                      <a:r>
                        <a:rPr lang="en-US" sz="2200">
                          <a:latin typeface="Arial"/>
                          <a:ea typeface="Times New Roman"/>
                          <a:cs typeface="Times New Roman"/>
                        </a:rPr>
                        <a:t>+ G</a:t>
                      </a:r>
                      <a:endParaRPr lang="es-ES" sz="900">
                        <a:latin typeface="Calibri"/>
                        <a:ea typeface="Times New Roman"/>
                        <a:cs typeface="Times New Roman"/>
                      </a:endParaRPr>
                    </a:p>
                  </a:txBody>
                  <a:tcPr marL="55084" marR="55084" marT="0" marB="0">
                    <a:lnL>
                      <a:noFill/>
                    </a:lnL>
                    <a:lnR>
                      <a:noFill/>
                    </a:lnR>
                    <a:lnT>
                      <a:noFill/>
                    </a:lnT>
                    <a:lnB w="38100" cap="flat" cmpd="sng" algn="ctr">
                      <a:solidFill>
                        <a:srgbClr val="000000"/>
                      </a:solidFill>
                      <a:prstDash val="solid"/>
                      <a:round/>
                      <a:headEnd type="none" w="med" len="med"/>
                      <a:tailEnd type="none" w="med" len="med"/>
                    </a:lnB>
                    <a:pattFill prst="pct25">
                      <a:fgClr>
                        <a:srgbClr val="FFFF00"/>
                      </a:fgClr>
                      <a:bgClr>
                        <a:srgbClr val="FFFFDD"/>
                      </a:bgClr>
                    </a:pattFill>
                  </a:tcPr>
                </a:tc>
                <a:tc>
                  <a:txBody>
                    <a:bodyPr/>
                    <a:lstStyle/>
                    <a:p>
                      <a:pPr>
                        <a:lnSpc>
                          <a:spcPct val="115000"/>
                        </a:lnSpc>
                        <a:spcAft>
                          <a:spcPts val="1000"/>
                        </a:spcAft>
                      </a:pPr>
                      <a:r>
                        <a:rPr lang="en-US" sz="2200">
                          <a:latin typeface="Arial"/>
                          <a:ea typeface="Times New Roman"/>
                          <a:cs typeface="Times New Roman"/>
                        </a:rPr>
                        <a:t>+ G</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000000"/>
                      </a:fgClr>
                      <a:bgClr>
                        <a:srgbClr val="BFBFBF"/>
                      </a:bgClr>
                    </a:pattFill>
                  </a:tcPr>
                </a:tc>
                <a:tc>
                  <a:txBody>
                    <a:bodyPr/>
                    <a:lstStyle/>
                    <a:p>
                      <a:pPr>
                        <a:lnSpc>
                          <a:spcPct val="115000"/>
                        </a:lnSpc>
                        <a:spcAft>
                          <a:spcPts val="1000"/>
                        </a:spcAft>
                      </a:pPr>
                      <a:r>
                        <a:rPr lang="en-US" sz="2200" dirty="0">
                          <a:latin typeface="Arial"/>
                          <a:ea typeface="Times New Roman"/>
                          <a:cs typeface="Times New Roman"/>
                        </a:rPr>
                        <a:t>+ </a:t>
                      </a:r>
                      <a:r>
                        <a:rPr lang="en-US" sz="2200" dirty="0" err="1" smtClean="0">
                          <a:latin typeface="Arial"/>
                          <a:ea typeface="Times New Roman"/>
                          <a:cs typeface="Times New Roman"/>
                        </a:rPr>
                        <a:t>Ipriv</a:t>
                      </a:r>
                      <a:endParaRPr lang="es-ES" sz="900" dirty="0">
                        <a:latin typeface="Calibri"/>
                        <a:ea typeface="Times New Roman"/>
                        <a:cs typeface="Times New Roman"/>
                      </a:endParaRPr>
                    </a:p>
                  </a:txBody>
                  <a:tcPr marL="55084" marR="55084" marT="0" marB="0">
                    <a:lnL>
                      <a:noFill/>
                    </a:lnL>
                    <a:lnR>
                      <a:noFill/>
                    </a:lnR>
                    <a:lnT>
                      <a:noFill/>
                    </a:lnT>
                    <a:lnB>
                      <a:noFill/>
                    </a:lnB>
                    <a:pattFill prst="pct25">
                      <a:fgClr>
                        <a:srgbClr val="FFFF00"/>
                      </a:fgClr>
                      <a:bgClr>
                        <a:srgbClr val="FFFFDD"/>
                      </a:bgClr>
                    </a:pattFill>
                  </a:tcPr>
                </a:tc>
              </a:tr>
              <a:tr h="432514">
                <a:tc>
                  <a:txBody>
                    <a:bodyPr/>
                    <a:lstStyle/>
                    <a:p>
                      <a:pPr>
                        <a:lnSpc>
                          <a:spcPct val="115000"/>
                        </a:lnSpc>
                        <a:spcAft>
                          <a:spcPts val="1000"/>
                        </a:spcAft>
                      </a:pPr>
                      <a:endParaRPr lang="en-US" sz="2200">
                        <a:latin typeface="Arial"/>
                        <a:ea typeface="Times New Roman"/>
                        <a:cs typeface="Times New Roman"/>
                      </a:endParaRPr>
                    </a:p>
                  </a:txBody>
                  <a:tcPr marL="55084" marR="55084" marT="0" marB="0">
                    <a:lnL>
                      <a:noFill/>
                    </a:lnL>
                    <a:lnR>
                      <a:noFill/>
                    </a:lnR>
                    <a:lnT>
                      <a:noFill/>
                    </a:lnT>
                    <a:lnB>
                      <a:noFill/>
                    </a:lnB>
                    <a:pattFill prst="pct25">
                      <a:fgClr>
                        <a:srgbClr val="000000"/>
                      </a:fgClr>
                      <a:bgClr>
                        <a:srgbClr val="BFBFBF"/>
                      </a:bgClr>
                    </a:pattFill>
                  </a:tcPr>
                </a:tc>
                <a:tc>
                  <a:txBody>
                    <a:bodyPr/>
                    <a:lstStyle/>
                    <a:p>
                      <a:pPr>
                        <a:lnSpc>
                          <a:spcPct val="115000"/>
                        </a:lnSpc>
                        <a:spcBef>
                          <a:spcPts val="2400"/>
                        </a:spcBef>
                        <a:spcAft>
                          <a:spcPts val="0"/>
                        </a:spcAft>
                      </a:pPr>
                      <a:r>
                        <a:rPr lang="en-US" sz="2200" b="0" kern="0" dirty="0">
                          <a:latin typeface="Arial"/>
                          <a:ea typeface="Times New Roman"/>
                          <a:cs typeface="Times New Roman"/>
                        </a:rPr>
                        <a:t>= </a:t>
                      </a:r>
                      <a:r>
                        <a:rPr lang="en-US" sz="2200" b="0" kern="0" dirty="0" smtClean="0">
                          <a:latin typeface="Arial"/>
                          <a:ea typeface="Times New Roman"/>
                          <a:cs typeface="Times New Roman"/>
                        </a:rPr>
                        <a:t>Internal</a:t>
                      </a:r>
                      <a:endParaRPr lang="es-ES" sz="900" b="1" kern="0" dirty="0">
                        <a:latin typeface="Calibri"/>
                        <a:ea typeface="Times New Roman"/>
                        <a:cs typeface="Times New Roman"/>
                      </a:endParaRPr>
                    </a:p>
                  </a:txBody>
                  <a:tcPr marL="55084" marR="55084" marT="0" marB="0">
                    <a:lnL>
                      <a:noFill/>
                    </a:lnL>
                    <a:lnR>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pattFill prst="pct25">
                      <a:fgClr>
                        <a:srgbClr val="FFFF00"/>
                      </a:fgClr>
                      <a:bgClr>
                        <a:srgbClr val="FFFFDD"/>
                      </a:bgClr>
                    </a:pattFill>
                  </a:tcPr>
                </a:tc>
                <a:tc>
                  <a:txBody>
                    <a:bodyPr/>
                    <a:lstStyle/>
                    <a:p>
                      <a:pPr>
                        <a:lnSpc>
                          <a:spcPct val="115000"/>
                        </a:lnSpc>
                        <a:spcAft>
                          <a:spcPts val="1000"/>
                        </a:spcAft>
                      </a:pPr>
                      <a:r>
                        <a:rPr lang="en-US" sz="2200">
                          <a:latin typeface="Arial"/>
                          <a:ea typeface="Times New Roman"/>
                          <a:cs typeface="Times New Roman"/>
                        </a:rPr>
                        <a:t>+ X</a:t>
                      </a:r>
                      <a:endParaRPr lang="es-ES" sz="900">
                        <a:latin typeface="Calibri"/>
                        <a:ea typeface="Times New Roman"/>
                        <a:cs typeface="Times New Roman"/>
                      </a:endParaRPr>
                    </a:p>
                  </a:txBody>
                  <a:tcPr marL="55084" marR="55084" marT="0" marB="0">
                    <a:lnL>
                      <a:noFill/>
                    </a:lnL>
                    <a:lnR>
                      <a:noFill/>
                    </a:lnR>
                    <a:lnT>
                      <a:noFill/>
                    </a:lnT>
                    <a:lnB w="38100" cap="flat" cmpd="sng" algn="ctr">
                      <a:solidFill>
                        <a:srgbClr val="000000"/>
                      </a:solidFill>
                      <a:prstDash val="solid"/>
                      <a:round/>
                      <a:headEnd type="none" w="med" len="med"/>
                      <a:tailEnd type="none" w="med" len="med"/>
                    </a:lnB>
                    <a:pattFill prst="pct25">
                      <a:fgClr>
                        <a:srgbClr val="000000"/>
                      </a:fgClr>
                      <a:bgClr>
                        <a:srgbClr val="BFBFBF"/>
                      </a:bgClr>
                    </a:pattFill>
                  </a:tcPr>
                </a:tc>
                <a:tc>
                  <a:txBody>
                    <a:bodyPr/>
                    <a:lstStyle/>
                    <a:p>
                      <a:pPr>
                        <a:lnSpc>
                          <a:spcPct val="115000"/>
                        </a:lnSpc>
                        <a:spcAft>
                          <a:spcPts val="1000"/>
                        </a:spcAft>
                      </a:pPr>
                      <a:r>
                        <a:rPr lang="en-US" sz="2200" dirty="0">
                          <a:latin typeface="Arial"/>
                          <a:ea typeface="Times New Roman"/>
                          <a:cs typeface="Times New Roman"/>
                        </a:rPr>
                        <a:t>+ </a:t>
                      </a:r>
                      <a:r>
                        <a:rPr lang="en-US" sz="2200" dirty="0" err="1" smtClean="0">
                          <a:latin typeface="Arial"/>
                          <a:ea typeface="Times New Roman"/>
                          <a:cs typeface="Times New Roman"/>
                        </a:rPr>
                        <a:t>Ipub</a:t>
                      </a:r>
                      <a:endParaRPr lang="es-ES" sz="900" dirty="0">
                        <a:latin typeface="Calibri"/>
                        <a:ea typeface="Times New Roman"/>
                        <a:cs typeface="Times New Roman"/>
                      </a:endParaRPr>
                    </a:p>
                  </a:txBody>
                  <a:tcPr marL="55084" marR="55084" marT="0" marB="0">
                    <a:lnL>
                      <a:noFill/>
                    </a:lnL>
                    <a:lnR>
                      <a:noFill/>
                    </a:lnR>
                    <a:lnT>
                      <a:noFill/>
                    </a:lnT>
                    <a:lnB>
                      <a:noFill/>
                    </a:lnB>
                    <a:pattFill prst="pct25">
                      <a:fgClr>
                        <a:srgbClr val="FFFF00"/>
                      </a:fgClr>
                      <a:bgClr>
                        <a:srgbClr val="FFFFDD"/>
                      </a:bgClr>
                    </a:pattFill>
                  </a:tcPr>
                </a:tc>
              </a:tr>
              <a:tr h="432514">
                <a:tc>
                  <a:txBody>
                    <a:bodyPr/>
                    <a:lstStyle/>
                    <a:p>
                      <a:pPr>
                        <a:lnSpc>
                          <a:spcPct val="115000"/>
                        </a:lnSpc>
                        <a:spcAft>
                          <a:spcPts val="1000"/>
                        </a:spcAft>
                      </a:pPr>
                      <a:r>
                        <a:rPr lang="en-US" sz="2200">
                          <a:latin typeface="Arial"/>
                          <a:ea typeface="Times New Roman"/>
                          <a:cs typeface="Times New Roman"/>
                        </a:rPr>
                        <a:t>+ X</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000000"/>
                      </a:fgClr>
                      <a:bgClr>
                        <a:srgbClr val="BFBFBF"/>
                      </a:bgClr>
                    </a:pattFill>
                  </a:tcPr>
                </a:tc>
                <a:tc>
                  <a:txBody>
                    <a:bodyPr/>
                    <a:lstStyle/>
                    <a:p>
                      <a:pPr>
                        <a:lnSpc>
                          <a:spcPct val="115000"/>
                        </a:lnSpc>
                        <a:spcAft>
                          <a:spcPts val="1000"/>
                        </a:spcAft>
                      </a:pPr>
                      <a:r>
                        <a:rPr lang="en-US" sz="2200">
                          <a:latin typeface="Arial"/>
                          <a:ea typeface="Times New Roman"/>
                          <a:cs typeface="Times New Roman"/>
                        </a:rPr>
                        <a:t>+ X</a:t>
                      </a:r>
                      <a:endParaRPr lang="es-ES" sz="900">
                        <a:latin typeface="Calibri"/>
                        <a:ea typeface="Times New Roman"/>
                        <a:cs typeface="Times New Roman"/>
                      </a:endParaRPr>
                    </a:p>
                  </a:txBody>
                  <a:tcPr marL="55084" marR="55084" marT="0" marB="0">
                    <a:lnL>
                      <a:noFill/>
                    </a:lnL>
                    <a:lnR>
                      <a:noFill/>
                    </a:lnR>
                    <a:lnT w="38100" cap="flat" cmpd="sng" algn="ctr">
                      <a:solidFill>
                        <a:srgbClr val="000000"/>
                      </a:solidFill>
                      <a:prstDash val="solid"/>
                      <a:round/>
                      <a:headEnd type="none" w="med" len="med"/>
                      <a:tailEnd type="none" w="med" len="med"/>
                    </a:lnT>
                    <a:lnB>
                      <a:noFill/>
                    </a:lnB>
                    <a:pattFill prst="pct25">
                      <a:fgClr>
                        <a:srgbClr val="FFFF00"/>
                      </a:fgClr>
                      <a:bgClr>
                        <a:srgbClr val="FFFFDD"/>
                      </a:bgClr>
                    </a:pattFill>
                  </a:tcPr>
                </a:tc>
                <a:tc>
                  <a:txBody>
                    <a:bodyPr/>
                    <a:lstStyle/>
                    <a:p>
                      <a:pPr>
                        <a:lnSpc>
                          <a:spcPct val="115000"/>
                        </a:lnSpc>
                        <a:spcBef>
                          <a:spcPts val="1000"/>
                        </a:spcBef>
                        <a:spcAft>
                          <a:spcPts val="0"/>
                        </a:spcAft>
                      </a:pPr>
                      <a:r>
                        <a:rPr lang="en-US" sz="2200" b="1" dirty="0">
                          <a:latin typeface="Arial"/>
                          <a:ea typeface="Times New Roman"/>
                          <a:cs typeface="Times New Roman"/>
                        </a:rPr>
                        <a:t>= </a:t>
                      </a:r>
                      <a:r>
                        <a:rPr lang="en-US" sz="2200" b="1" dirty="0" smtClean="0">
                          <a:latin typeface="Arial"/>
                          <a:ea typeface="Times New Roman"/>
                          <a:cs typeface="Times New Roman"/>
                        </a:rPr>
                        <a:t>Final</a:t>
                      </a:r>
                      <a:endParaRPr lang="es-ES" sz="900" b="1" dirty="0">
                        <a:latin typeface="Calibri"/>
                        <a:ea typeface="Times New Roman"/>
                        <a:cs typeface="Times New Roman"/>
                      </a:endParaRPr>
                    </a:p>
                  </a:txBody>
                  <a:tcPr marL="55084" marR="55084" marT="0" marB="0">
                    <a:lnL>
                      <a:noFill/>
                    </a:lnL>
                    <a:lnR>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pattFill prst="pct25">
                      <a:fgClr>
                        <a:srgbClr val="000000"/>
                      </a:fgClr>
                      <a:bgClr>
                        <a:srgbClr val="BFBFBF"/>
                      </a:bgClr>
                    </a:pattFill>
                  </a:tcPr>
                </a:tc>
                <a:tc>
                  <a:txBody>
                    <a:bodyPr/>
                    <a:lstStyle/>
                    <a:p>
                      <a:pPr>
                        <a:lnSpc>
                          <a:spcPct val="115000"/>
                        </a:lnSpc>
                        <a:spcAft>
                          <a:spcPts val="1000"/>
                        </a:spcAft>
                      </a:pPr>
                      <a:r>
                        <a:rPr lang="en-US" sz="2200">
                          <a:latin typeface="Arial"/>
                          <a:ea typeface="Times New Roman"/>
                          <a:cs typeface="Times New Roman"/>
                        </a:rPr>
                        <a:t>+ X</a:t>
                      </a:r>
                      <a:endParaRPr lang="es-ES" sz="900">
                        <a:latin typeface="Calibri"/>
                        <a:ea typeface="Times New Roman"/>
                        <a:cs typeface="Times New Roman"/>
                      </a:endParaRPr>
                    </a:p>
                  </a:txBody>
                  <a:tcPr marL="55084" marR="55084" marT="0" marB="0">
                    <a:lnL>
                      <a:noFill/>
                    </a:lnL>
                    <a:lnR>
                      <a:noFill/>
                    </a:lnR>
                    <a:lnT>
                      <a:noFill/>
                    </a:lnT>
                    <a:lnB>
                      <a:noFill/>
                    </a:lnB>
                    <a:pattFill prst="pct25">
                      <a:fgClr>
                        <a:srgbClr val="FFFF00"/>
                      </a:fgClr>
                      <a:bgClr>
                        <a:srgbClr val="FFFFDD"/>
                      </a:bgClr>
                    </a:pattFill>
                  </a:tcPr>
                </a:tc>
              </a:tr>
              <a:tr h="411602">
                <a:tc>
                  <a:txBody>
                    <a:bodyPr/>
                    <a:lstStyle/>
                    <a:p>
                      <a:pPr>
                        <a:lnSpc>
                          <a:spcPct val="115000"/>
                        </a:lnSpc>
                        <a:spcAft>
                          <a:spcPts val="1000"/>
                        </a:spcAft>
                      </a:pPr>
                      <a:r>
                        <a:rPr lang="en-US" sz="2200" dirty="0">
                          <a:latin typeface="Arial"/>
                          <a:ea typeface="Times New Roman"/>
                          <a:cs typeface="Times New Roman"/>
                        </a:rPr>
                        <a:t>- </a:t>
                      </a:r>
                      <a:r>
                        <a:rPr lang="en-US" sz="2200" dirty="0" smtClean="0">
                          <a:latin typeface="Arial"/>
                          <a:ea typeface="Times New Roman"/>
                          <a:cs typeface="Times New Roman"/>
                        </a:rPr>
                        <a:t>Q</a:t>
                      </a:r>
                      <a:endParaRPr lang="es-ES" sz="900" dirty="0">
                        <a:latin typeface="Calibri"/>
                        <a:ea typeface="Times New Roman"/>
                        <a:cs typeface="Times New Roman"/>
                      </a:endParaRPr>
                    </a:p>
                  </a:txBody>
                  <a:tcPr marL="55084" marR="55084" marT="0" marB="0">
                    <a:lnL>
                      <a:noFill/>
                    </a:lnL>
                    <a:lnR>
                      <a:noFill/>
                    </a:lnR>
                    <a:lnT>
                      <a:noFill/>
                    </a:lnT>
                    <a:lnB w="38100" cap="flat" cmpd="sng" algn="ctr">
                      <a:solidFill>
                        <a:srgbClr val="000000"/>
                      </a:solidFill>
                      <a:prstDash val="solid"/>
                      <a:round/>
                      <a:headEnd type="none" w="med" len="med"/>
                      <a:tailEnd type="none" w="med" len="med"/>
                    </a:lnB>
                    <a:pattFill prst="pct25">
                      <a:fgClr>
                        <a:srgbClr val="000000"/>
                      </a:fgClr>
                      <a:bgClr>
                        <a:srgbClr val="BFBFBF"/>
                      </a:bgClr>
                    </a:pattFill>
                  </a:tcPr>
                </a:tc>
                <a:tc>
                  <a:txBody>
                    <a:bodyPr/>
                    <a:lstStyle/>
                    <a:p>
                      <a:pPr>
                        <a:lnSpc>
                          <a:spcPct val="115000"/>
                        </a:lnSpc>
                        <a:spcAft>
                          <a:spcPts val="1000"/>
                        </a:spcAft>
                      </a:pPr>
                      <a:r>
                        <a:rPr lang="en-US" sz="2200" dirty="0" smtClean="0">
                          <a:latin typeface="Arial"/>
                          <a:ea typeface="Times New Roman"/>
                          <a:cs typeface="Times New Roman"/>
                        </a:rPr>
                        <a:t>-Q</a:t>
                      </a:r>
                      <a:endParaRPr lang="es-ES" sz="900" dirty="0">
                        <a:latin typeface="Calibri"/>
                        <a:ea typeface="Times New Roman"/>
                        <a:cs typeface="Times New Roman"/>
                      </a:endParaRPr>
                    </a:p>
                  </a:txBody>
                  <a:tcPr marL="55084" marR="55084" marT="0" marB="0">
                    <a:lnL>
                      <a:noFill/>
                    </a:lnL>
                    <a:lnR>
                      <a:noFill/>
                    </a:lnR>
                    <a:lnT>
                      <a:noFill/>
                    </a:lnT>
                    <a:lnB w="38100" cap="flat" cmpd="sng" algn="ctr">
                      <a:solidFill>
                        <a:srgbClr val="000000"/>
                      </a:solidFill>
                      <a:prstDash val="solid"/>
                      <a:round/>
                      <a:headEnd type="none" w="med" len="med"/>
                      <a:tailEnd type="none" w="med" len="med"/>
                    </a:lnB>
                    <a:pattFill prst="pct25">
                      <a:fgClr>
                        <a:srgbClr val="FFFF00"/>
                      </a:fgClr>
                      <a:bgClr>
                        <a:srgbClr val="FFFFDD"/>
                      </a:bgClr>
                    </a:pattFill>
                  </a:tcPr>
                </a:tc>
                <a:tc>
                  <a:txBody>
                    <a:bodyPr/>
                    <a:lstStyle/>
                    <a:p>
                      <a:pPr>
                        <a:lnSpc>
                          <a:spcPct val="115000"/>
                        </a:lnSpc>
                        <a:spcAft>
                          <a:spcPts val="1000"/>
                        </a:spcAft>
                      </a:pPr>
                      <a:r>
                        <a:rPr lang="en-US" sz="2200" dirty="0">
                          <a:latin typeface="Arial"/>
                          <a:ea typeface="Times New Roman"/>
                          <a:cs typeface="Times New Roman"/>
                        </a:rPr>
                        <a:t>- </a:t>
                      </a:r>
                      <a:r>
                        <a:rPr lang="en-US" sz="2200" dirty="0" smtClean="0">
                          <a:latin typeface="Arial"/>
                          <a:ea typeface="Times New Roman"/>
                          <a:cs typeface="Times New Roman"/>
                        </a:rPr>
                        <a:t>Q</a:t>
                      </a:r>
                      <a:endParaRPr lang="es-ES" sz="900" dirty="0">
                        <a:latin typeface="Calibri"/>
                        <a:ea typeface="Times New Roman"/>
                        <a:cs typeface="Times New Roman"/>
                      </a:endParaRPr>
                    </a:p>
                  </a:txBody>
                  <a:tcPr marL="55084" marR="55084" marT="0" marB="0">
                    <a:lnL>
                      <a:noFill/>
                    </a:lnL>
                    <a:lnR>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pattFill prst="pct25">
                      <a:fgClr>
                        <a:srgbClr val="000000"/>
                      </a:fgClr>
                      <a:bgClr>
                        <a:srgbClr val="BFBFBF"/>
                      </a:bgClr>
                    </a:pattFill>
                  </a:tcPr>
                </a:tc>
                <a:tc>
                  <a:txBody>
                    <a:bodyPr/>
                    <a:lstStyle/>
                    <a:p>
                      <a:pPr>
                        <a:lnSpc>
                          <a:spcPct val="115000"/>
                        </a:lnSpc>
                        <a:spcAft>
                          <a:spcPts val="1000"/>
                        </a:spcAft>
                      </a:pPr>
                      <a:r>
                        <a:rPr lang="en-US" sz="2200" dirty="0">
                          <a:latin typeface="Arial"/>
                          <a:ea typeface="Times New Roman"/>
                          <a:cs typeface="Times New Roman"/>
                        </a:rPr>
                        <a:t>- </a:t>
                      </a:r>
                      <a:r>
                        <a:rPr lang="en-US" sz="2200" dirty="0" smtClean="0">
                          <a:latin typeface="Arial"/>
                          <a:ea typeface="Times New Roman"/>
                          <a:cs typeface="Times New Roman"/>
                        </a:rPr>
                        <a:t>Q</a:t>
                      </a:r>
                      <a:endParaRPr lang="es-ES" sz="900" dirty="0">
                        <a:latin typeface="Calibri"/>
                        <a:ea typeface="Times New Roman"/>
                        <a:cs typeface="Times New Roman"/>
                      </a:endParaRPr>
                    </a:p>
                  </a:txBody>
                  <a:tcPr marL="55084" marR="55084" marT="0" marB="0">
                    <a:lnL>
                      <a:noFill/>
                    </a:lnL>
                    <a:lnR>
                      <a:noFill/>
                    </a:lnR>
                    <a:lnT>
                      <a:noFill/>
                    </a:lnT>
                    <a:lnB w="38100" cap="flat" cmpd="sng" algn="ctr">
                      <a:solidFill>
                        <a:srgbClr val="000000"/>
                      </a:solidFill>
                      <a:prstDash val="solid"/>
                      <a:round/>
                      <a:headEnd type="none" w="med" len="med"/>
                      <a:tailEnd type="none" w="med" len="med"/>
                    </a:lnB>
                    <a:pattFill prst="pct25">
                      <a:fgClr>
                        <a:srgbClr val="FFFF00"/>
                      </a:fgClr>
                      <a:bgClr>
                        <a:srgbClr val="FFFFDD"/>
                      </a:bgClr>
                    </a:pattFill>
                  </a:tcPr>
                </a:tc>
              </a:tr>
              <a:tr h="432514">
                <a:tc>
                  <a:txBody>
                    <a:bodyPr/>
                    <a:lstStyle/>
                    <a:p>
                      <a:pPr>
                        <a:lnSpc>
                          <a:spcPct val="115000"/>
                        </a:lnSpc>
                        <a:spcAft>
                          <a:spcPts val="1000"/>
                        </a:spcAft>
                      </a:pPr>
                      <a:r>
                        <a:rPr lang="en-US" sz="2200" b="1" dirty="0" smtClean="0">
                          <a:latin typeface="Arial"/>
                          <a:ea typeface="Times New Roman"/>
                          <a:cs typeface="Times New Roman"/>
                        </a:rPr>
                        <a:t>GDP mp</a:t>
                      </a:r>
                      <a:endParaRPr lang="es-ES" sz="900" dirty="0">
                        <a:latin typeface="Calibri"/>
                        <a:ea typeface="Times New Roman"/>
                        <a:cs typeface="Times New Roman"/>
                      </a:endParaRPr>
                    </a:p>
                  </a:txBody>
                  <a:tcPr marL="55084" marR="55084" marT="0" marB="0">
                    <a:lnL w="19050" cap="flat" cmpd="sng" algn="ctr">
                      <a:solidFill>
                        <a:srgbClr val="000000"/>
                      </a:solidFill>
                      <a:prstDash val="solid"/>
                      <a:round/>
                      <a:headEnd type="none" w="med" len="med"/>
                      <a:tailEnd type="none" w="med" len="med"/>
                    </a:lnL>
                    <a:lnR>
                      <a:noFill/>
                    </a:lnR>
                    <a:lnT w="381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pattFill prst="pct25">
                      <a:fgClr>
                        <a:srgbClr val="000000"/>
                      </a:fgClr>
                      <a:bgClr>
                        <a:srgbClr val="BFBFBF"/>
                      </a:bgClr>
                    </a:pattFill>
                  </a:tcPr>
                </a:tc>
                <a:tc>
                  <a:txBody>
                    <a:bodyPr/>
                    <a:lstStyle/>
                    <a:p>
                      <a:pPr>
                        <a:lnSpc>
                          <a:spcPct val="115000"/>
                        </a:lnSpc>
                        <a:spcAft>
                          <a:spcPts val="1000"/>
                        </a:spcAft>
                      </a:pPr>
                      <a:r>
                        <a:rPr lang="en-US" sz="2200" b="1" smtClean="0">
                          <a:latin typeface="Arial"/>
                          <a:ea typeface="Times New Roman"/>
                          <a:cs typeface="Times New Roman"/>
                        </a:rPr>
                        <a:t>GDP mp</a:t>
                      </a:r>
                      <a:endParaRPr lang="es-ES" sz="900" dirty="0">
                        <a:latin typeface="Calibri"/>
                        <a:ea typeface="Times New Roman"/>
                        <a:cs typeface="Times New Roman"/>
                      </a:endParaRPr>
                    </a:p>
                  </a:txBody>
                  <a:tcPr marL="55084" marR="55084" marT="0" marB="0">
                    <a:lnL>
                      <a:noFill/>
                    </a:lnL>
                    <a:lnR>
                      <a:noFill/>
                    </a:lnR>
                    <a:lnT w="381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pattFill prst="pct25">
                      <a:fgClr>
                        <a:srgbClr val="FFFF00"/>
                      </a:fgClr>
                      <a:bgClr>
                        <a:srgbClr val="FFFFDD"/>
                      </a:bgClr>
                    </a:pattFill>
                  </a:tcPr>
                </a:tc>
                <a:tc>
                  <a:txBody>
                    <a:bodyPr/>
                    <a:lstStyle/>
                    <a:p>
                      <a:pPr>
                        <a:lnSpc>
                          <a:spcPct val="115000"/>
                        </a:lnSpc>
                        <a:spcAft>
                          <a:spcPts val="1000"/>
                        </a:spcAft>
                      </a:pPr>
                      <a:r>
                        <a:rPr lang="en-US" sz="2200" b="1" smtClean="0">
                          <a:latin typeface="Arial"/>
                          <a:ea typeface="Times New Roman"/>
                          <a:cs typeface="Times New Roman"/>
                        </a:rPr>
                        <a:t>GDP mp</a:t>
                      </a:r>
                      <a:endParaRPr lang="es-ES" sz="900" dirty="0">
                        <a:latin typeface="Calibri"/>
                        <a:ea typeface="Times New Roman"/>
                        <a:cs typeface="Times New Roman"/>
                      </a:endParaRPr>
                    </a:p>
                  </a:txBody>
                  <a:tcPr marL="55084" marR="55084" marT="0" marB="0">
                    <a:lnL>
                      <a:noFill/>
                    </a:lnL>
                    <a:lnR>
                      <a:noFill/>
                    </a:lnR>
                    <a:lnT w="381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pattFill prst="pct25">
                      <a:fgClr>
                        <a:srgbClr val="000000"/>
                      </a:fgClr>
                      <a:bgClr>
                        <a:srgbClr val="BFBFBF"/>
                      </a:bgClr>
                    </a:pattFill>
                  </a:tcPr>
                </a:tc>
                <a:tc>
                  <a:txBody>
                    <a:bodyPr/>
                    <a:lstStyle/>
                    <a:p>
                      <a:pPr>
                        <a:lnSpc>
                          <a:spcPct val="115000"/>
                        </a:lnSpc>
                        <a:spcAft>
                          <a:spcPts val="1000"/>
                        </a:spcAft>
                      </a:pPr>
                      <a:r>
                        <a:rPr lang="en-US" sz="2200" b="1" dirty="0" smtClean="0">
                          <a:latin typeface="Arial"/>
                          <a:ea typeface="Times New Roman"/>
                          <a:cs typeface="Times New Roman"/>
                        </a:rPr>
                        <a:t>GDP mp</a:t>
                      </a:r>
                      <a:endParaRPr lang="es-ES" sz="900" dirty="0">
                        <a:latin typeface="Calibri"/>
                        <a:ea typeface="Times New Roman"/>
                        <a:cs typeface="Times New Roman"/>
                      </a:endParaRPr>
                    </a:p>
                  </a:txBody>
                  <a:tcPr marL="55084" marR="55084" marT="0" marB="0">
                    <a:lnL>
                      <a:noFill/>
                    </a:lnL>
                    <a:lnR w="1905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pattFill prst="pct25">
                      <a:fgClr>
                        <a:srgbClr val="FFFF00"/>
                      </a:fgClr>
                      <a:bgClr>
                        <a:srgbClr val="FFFFDD"/>
                      </a:bgClr>
                    </a:pattFill>
                  </a:tcPr>
                </a:tc>
              </a:tr>
            </a:tbl>
          </a:graphicData>
        </a:graphic>
      </p:graphicFrame>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normAutofit fontScale="90000"/>
          </a:bodyPr>
          <a:lstStyle/>
          <a:p>
            <a:r>
              <a:rPr lang="es-ES" dirty="0" err="1" smtClean="0"/>
              <a:t>The</a:t>
            </a:r>
            <a:r>
              <a:rPr lang="es-ES" dirty="0" smtClean="0"/>
              <a:t> circular </a:t>
            </a:r>
            <a:r>
              <a:rPr lang="es-ES" dirty="0" err="1" smtClean="0"/>
              <a:t>flow</a:t>
            </a:r>
            <a:r>
              <a:rPr lang="es-ES" dirty="0" smtClean="0"/>
              <a:t> of </a:t>
            </a:r>
            <a:r>
              <a:rPr lang="es-ES" dirty="0" err="1" smtClean="0"/>
              <a:t>economic</a:t>
            </a:r>
            <a:r>
              <a:rPr lang="es-ES" dirty="0" smtClean="0"/>
              <a:t> </a:t>
            </a:r>
            <a:r>
              <a:rPr lang="es-ES" dirty="0" err="1" smtClean="0"/>
              <a:t>activity</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6</a:t>
            </a:fld>
            <a:endParaRPr lang="en-US" altLang="en-US"/>
          </a:p>
        </p:txBody>
      </p:sp>
      <p:grpSp>
        <p:nvGrpSpPr>
          <p:cNvPr id="4" name="Group 36"/>
          <p:cNvGrpSpPr>
            <a:grpSpLocks/>
          </p:cNvGrpSpPr>
          <p:nvPr/>
        </p:nvGrpSpPr>
        <p:grpSpPr bwMode="auto">
          <a:xfrm>
            <a:off x="388728" y="1218212"/>
            <a:ext cx="8102600" cy="4572000"/>
            <a:chOff x="144" y="672"/>
            <a:chExt cx="5472" cy="3504"/>
          </a:xfrm>
        </p:grpSpPr>
        <p:sp>
          <p:nvSpPr>
            <p:cNvPr id="11" name="Rectangle 4"/>
            <p:cNvSpPr>
              <a:spLocks noChangeArrowheads="1"/>
            </p:cNvSpPr>
            <p:nvPr/>
          </p:nvSpPr>
          <p:spPr bwMode="auto">
            <a:xfrm>
              <a:off x="768" y="1872"/>
              <a:ext cx="1586" cy="768"/>
            </a:xfrm>
            <a:prstGeom prst="rect">
              <a:avLst/>
            </a:prstGeom>
            <a:solidFill>
              <a:srgbClr val="FFFFFF"/>
            </a:solidFill>
            <a:ln w="15875">
              <a:solidFill>
                <a:srgbClr val="000000"/>
              </a:solidFill>
              <a:miter lim="800000"/>
              <a:headEnd/>
              <a:tailEnd/>
            </a:ln>
          </p:spPr>
          <p:txBody>
            <a:bodyPr/>
            <a:lstStyle/>
            <a:p>
              <a:endParaRPr lang="es-ES"/>
            </a:p>
          </p:txBody>
        </p:sp>
        <p:sp>
          <p:nvSpPr>
            <p:cNvPr id="12" name="Rectangle 5"/>
            <p:cNvSpPr>
              <a:spLocks noChangeArrowheads="1"/>
            </p:cNvSpPr>
            <p:nvPr/>
          </p:nvSpPr>
          <p:spPr bwMode="auto">
            <a:xfrm>
              <a:off x="4176" y="1920"/>
              <a:ext cx="1440" cy="816"/>
            </a:xfrm>
            <a:prstGeom prst="rect">
              <a:avLst/>
            </a:prstGeom>
            <a:solidFill>
              <a:srgbClr val="FFFFFF"/>
            </a:solidFill>
            <a:ln w="15875">
              <a:solidFill>
                <a:srgbClr val="000000"/>
              </a:solidFill>
              <a:miter lim="800000"/>
              <a:headEnd/>
              <a:tailEnd/>
            </a:ln>
          </p:spPr>
          <p:txBody>
            <a:bodyPr/>
            <a:lstStyle/>
            <a:p>
              <a:endParaRPr lang="es-ES"/>
            </a:p>
          </p:txBody>
        </p:sp>
        <p:sp>
          <p:nvSpPr>
            <p:cNvPr id="13" name="Rectangle 6"/>
            <p:cNvSpPr>
              <a:spLocks noChangeArrowheads="1"/>
            </p:cNvSpPr>
            <p:nvPr/>
          </p:nvSpPr>
          <p:spPr bwMode="auto">
            <a:xfrm>
              <a:off x="2448" y="3216"/>
              <a:ext cx="1383" cy="315"/>
            </a:xfrm>
            <a:prstGeom prst="rect">
              <a:avLst/>
            </a:prstGeom>
            <a:noFill/>
            <a:ln w="9525">
              <a:noFill/>
              <a:miter lim="800000"/>
              <a:headEnd/>
              <a:tailEnd/>
            </a:ln>
          </p:spPr>
          <p:txBody>
            <a:bodyPr wrap="square" lIns="0" tIns="0" rIns="0" bIns="0">
              <a:spAutoFit/>
            </a:bodyPr>
            <a:lstStyle/>
            <a:p>
              <a:pPr algn="l"/>
              <a:r>
                <a:rPr lang="es-ES" sz="1600" dirty="0" smtClean="0">
                  <a:solidFill>
                    <a:schemeClr val="tx1"/>
                  </a:solidFill>
                  <a:latin typeface="Arial Narrow" pitchFamily="34" charset="0"/>
                </a:rPr>
                <a:t>INCOMES –WAGES ((FLOW OF INCOMES)</a:t>
              </a:r>
              <a:r>
                <a:rPr lang="es-ES" sz="1600" baseline="0" dirty="0" smtClean="0">
                  <a:solidFill>
                    <a:schemeClr val="tx1"/>
                  </a:solidFill>
                  <a:latin typeface="Arial Narrow" pitchFamily="34" charset="0"/>
                </a:rPr>
                <a:t> </a:t>
              </a:r>
              <a:endParaRPr lang="es-ES" sz="1600" b="0" dirty="0">
                <a:solidFill>
                  <a:schemeClr val="tx1"/>
                </a:solidFill>
                <a:latin typeface="Arial Narrow" pitchFamily="34" charset="0"/>
              </a:endParaRPr>
            </a:p>
          </p:txBody>
        </p:sp>
        <p:sp>
          <p:nvSpPr>
            <p:cNvPr id="14" name="Rectangle 7"/>
            <p:cNvSpPr>
              <a:spLocks noChangeArrowheads="1"/>
            </p:cNvSpPr>
            <p:nvPr/>
          </p:nvSpPr>
          <p:spPr bwMode="auto">
            <a:xfrm>
              <a:off x="2614" y="2207"/>
              <a:ext cx="660" cy="126"/>
            </a:xfrm>
            <a:prstGeom prst="rect">
              <a:avLst/>
            </a:prstGeom>
            <a:noFill/>
            <a:ln w="9525">
              <a:noFill/>
              <a:miter lim="800000"/>
              <a:headEnd/>
              <a:tailEnd/>
            </a:ln>
          </p:spPr>
          <p:txBody>
            <a:bodyPr wrap="none" lIns="0" tIns="0" rIns="0" bIns="0">
              <a:spAutoFit/>
            </a:bodyPr>
            <a:lstStyle/>
            <a:p>
              <a:pPr algn="l"/>
              <a:r>
                <a:rPr lang="es-ES" sz="1600" dirty="0" smtClean="0">
                  <a:solidFill>
                    <a:schemeClr val="tx2"/>
                  </a:solidFill>
                  <a:latin typeface="Arial Narrow" pitchFamily="34" charset="0"/>
                </a:rPr>
                <a:t>MONETARY FLOW</a:t>
              </a:r>
              <a:endParaRPr lang="es-ES" sz="1600" dirty="0">
                <a:solidFill>
                  <a:schemeClr val="tx2"/>
                </a:solidFill>
                <a:latin typeface="Arial Narrow" pitchFamily="34" charset="0"/>
              </a:endParaRPr>
            </a:p>
          </p:txBody>
        </p:sp>
        <p:sp>
          <p:nvSpPr>
            <p:cNvPr id="15" name="Rectangle 8"/>
            <p:cNvSpPr>
              <a:spLocks noChangeArrowheads="1"/>
            </p:cNvSpPr>
            <p:nvPr/>
          </p:nvSpPr>
          <p:spPr bwMode="auto">
            <a:xfrm>
              <a:off x="144" y="3312"/>
              <a:ext cx="435" cy="126"/>
            </a:xfrm>
            <a:prstGeom prst="rect">
              <a:avLst/>
            </a:prstGeom>
            <a:solidFill>
              <a:schemeClr val="folHlink"/>
            </a:solidFill>
            <a:ln w="9525">
              <a:noFill/>
              <a:miter lim="800000"/>
              <a:headEnd/>
              <a:tailEnd/>
            </a:ln>
          </p:spPr>
          <p:txBody>
            <a:bodyPr wrap="none" lIns="0" tIns="0" rIns="0" bIns="0">
              <a:spAutoFit/>
            </a:bodyPr>
            <a:lstStyle/>
            <a:p>
              <a:pPr algn="l"/>
              <a:r>
                <a:rPr lang="es-ES" sz="1600" dirty="0" smtClean="0">
                  <a:solidFill>
                    <a:schemeClr val="bg1"/>
                  </a:solidFill>
                  <a:latin typeface="Arial Narrow" pitchFamily="34" charset="0"/>
                </a:rPr>
                <a:t>REAL FLOW</a:t>
              </a:r>
              <a:endParaRPr lang="es-ES" sz="1600" dirty="0">
                <a:solidFill>
                  <a:schemeClr val="bg1"/>
                </a:solidFill>
                <a:latin typeface="Arial Narrow" pitchFamily="34" charset="0"/>
              </a:endParaRPr>
            </a:p>
          </p:txBody>
        </p:sp>
        <p:grpSp>
          <p:nvGrpSpPr>
            <p:cNvPr id="5" name="Group 9"/>
            <p:cNvGrpSpPr>
              <a:grpSpLocks/>
            </p:cNvGrpSpPr>
            <p:nvPr/>
          </p:nvGrpSpPr>
          <p:grpSpPr bwMode="auto">
            <a:xfrm>
              <a:off x="1100" y="2070"/>
              <a:ext cx="770" cy="313"/>
              <a:chOff x="1327" y="2214"/>
              <a:chExt cx="760" cy="105"/>
            </a:xfrm>
          </p:grpSpPr>
          <p:sp>
            <p:nvSpPr>
              <p:cNvPr id="39" name="Rectangle 10"/>
              <p:cNvSpPr>
                <a:spLocks noChangeArrowheads="1"/>
              </p:cNvSpPr>
              <p:nvPr/>
            </p:nvSpPr>
            <p:spPr bwMode="auto">
              <a:xfrm>
                <a:off x="1394" y="2214"/>
                <a:ext cx="653" cy="53"/>
              </a:xfrm>
              <a:prstGeom prst="rect">
                <a:avLst/>
              </a:prstGeom>
              <a:noFill/>
              <a:ln w="9525">
                <a:noFill/>
                <a:miter lim="800000"/>
                <a:headEnd/>
                <a:tailEnd/>
              </a:ln>
            </p:spPr>
            <p:txBody>
              <a:bodyPr wrap="none" lIns="0" tIns="0" rIns="0" bIns="0">
                <a:spAutoFit/>
              </a:bodyPr>
              <a:lstStyle/>
              <a:p>
                <a:pPr algn="l"/>
                <a:r>
                  <a:rPr lang="es-ES" sz="2000" b="0" dirty="0" smtClean="0">
                    <a:solidFill>
                      <a:srgbClr val="000000"/>
                    </a:solidFill>
                    <a:latin typeface="Arial Narrow" pitchFamily="34" charset="0"/>
                  </a:rPr>
                  <a:t>HOUSEHOLDS</a:t>
                </a:r>
                <a:endParaRPr lang="es-ES" sz="2000" b="0" dirty="0">
                  <a:solidFill>
                    <a:schemeClr val="tx1"/>
                  </a:solidFill>
                  <a:latin typeface="Arial Narrow" pitchFamily="34" charset="0"/>
                </a:endParaRPr>
              </a:p>
            </p:txBody>
          </p:sp>
          <p:sp>
            <p:nvSpPr>
              <p:cNvPr id="40" name="Rectangle 11"/>
              <p:cNvSpPr>
                <a:spLocks noChangeArrowheads="1"/>
              </p:cNvSpPr>
              <p:nvPr/>
            </p:nvSpPr>
            <p:spPr bwMode="auto">
              <a:xfrm>
                <a:off x="1327" y="2266"/>
                <a:ext cx="760" cy="53"/>
              </a:xfrm>
              <a:prstGeom prst="rect">
                <a:avLst/>
              </a:prstGeom>
              <a:noFill/>
              <a:ln w="9525">
                <a:noFill/>
                <a:miter lim="800000"/>
                <a:headEnd/>
                <a:tailEnd/>
              </a:ln>
            </p:spPr>
            <p:txBody>
              <a:bodyPr wrap="none" lIns="0" tIns="0" rIns="0" bIns="0">
                <a:spAutoFit/>
              </a:bodyPr>
              <a:lstStyle/>
              <a:p>
                <a:pPr algn="l"/>
                <a:r>
                  <a:rPr lang="es-ES" sz="2000" b="0" dirty="0">
                    <a:solidFill>
                      <a:srgbClr val="000000"/>
                    </a:solidFill>
                    <a:latin typeface="Arial Narrow" pitchFamily="34" charset="0"/>
                  </a:rPr>
                  <a:t>(</a:t>
                </a:r>
                <a:r>
                  <a:rPr lang="es-ES" sz="2000" b="0" dirty="0" smtClean="0">
                    <a:solidFill>
                      <a:srgbClr val="000000"/>
                    </a:solidFill>
                    <a:latin typeface="Arial Narrow" pitchFamily="34" charset="0"/>
                  </a:rPr>
                  <a:t>CONSUMPTION)</a:t>
                </a:r>
                <a:endParaRPr lang="es-ES" sz="2000" b="0" dirty="0">
                  <a:solidFill>
                    <a:schemeClr val="tx1"/>
                  </a:solidFill>
                  <a:latin typeface="Arial Narrow" pitchFamily="34" charset="0"/>
                </a:endParaRPr>
              </a:p>
            </p:txBody>
          </p:sp>
        </p:grpSp>
        <p:grpSp>
          <p:nvGrpSpPr>
            <p:cNvPr id="6" name="Group 12"/>
            <p:cNvGrpSpPr>
              <a:grpSpLocks/>
            </p:cNvGrpSpPr>
            <p:nvPr/>
          </p:nvGrpSpPr>
          <p:grpSpPr bwMode="auto">
            <a:xfrm>
              <a:off x="4413" y="2138"/>
              <a:ext cx="691" cy="315"/>
              <a:chOff x="4409" y="2231"/>
              <a:chExt cx="681" cy="99"/>
            </a:xfrm>
          </p:grpSpPr>
          <p:sp>
            <p:nvSpPr>
              <p:cNvPr id="37" name="Rectangle 13"/>
              <p:cNvSpPr>
                <a:spLocks noChangeArrowheads="1"/>
              </p:cNvSpPr>
              <p:nvPr/>
            </p:nvSpPr>
            <p:spPr bwMode="auto">
              <a:xfrm>
                <a:off x="4504" y="2231"/>
                <a:ext cx="289" cy="99"/>
              </a:xfrm>
              <a:prstGeom prst="rect">
                <a:avLst/>
              </a:prstGeom>
              <a:noFill/>
              <a:ln w="9525">
                <a:noFill/>
                <a:miter lim="800000"/>
                <a:headEnd/>
                <a:tailEnd/>
              </a:ln>
            </p:spPr>
            <p:txBody>
              <a:bodyPr wrap="none" lIns="0" tIns="0" rIns="0" bIns="0">
                <a:spAutoFit/>
              </a:bodyPr>
              <a:lstStyle/>
              <a:p>
                <a:pPr algn="l"/>
                <a:r>
                  <a:rPr lang="es-ES" sz="2000" b="0" dirty="0" smtClean="0">
                    <a:solidFill>
                      <a:srgbClr val="000000"/>
                    </a:solidFill>
                    <a:latin typeface="Arial Narrow" pitchFamily="34" charset="0"/>
                  </a:rPr>
                  <a:t>FIRMS</a:t>
                </a:r>
                <a:endParaRPr lang="es-ES_tradnl" sz="2000" b="0" dirty="0">
                  <a:solidFill>
                    <a:srgbClr val="000000"/>
                  </a:solidFill>
                  <a:latin typeface="Arial Narrow" pitchFamily="34" charset="0"/>
                </a:endParaRPr>
              </a:p>
              <a:p>
                <a:pPr algn="l"/>
                <a:endParaRPr lang="es-ES" sz="2000" b="0" dirty="0">
                  <a:solidFill>
                    <a:schemeClr val="tx1"/>
                  </a:solidFill>
                  <a:latin typeface="Arial Narrow" pitchFamily="34" charset="0"/>
                </a:endParaRPr>
              </a:p>
            </p:txBody>
          </p:sp>
          <p:sp>
            <p:nvSpPr>
              <p:cNvPr id="38" name="Rectangle 14"/>
              <p:cNvSpPr>
                <a:spLocks noChangeArrowheads="1"/>
              </p:cNvSpPr>
              <p:nvPr/>
            </p:nvSpPr>
            <p:spPr bwMode="auto">
              <a:xfrm>
                <a:off x="4409" y="2278"/>
                <a:ext cx="681" cy="49"/>
              </a:xfrm>
              <a:prstGeom prst="rect">
                <a:avLst/>
              </a:prstGeom>
              <a:noFill/>
              <a:ln w="9525">
                <a:noFill/>
                <a:miter lim="800000"/>
                <a:headEnd/>
                <a:tailEnd/>
              </a:ln>
            </p:spPr>
            <p:txBody>
              <a:bodyPr wrap="none" lIns="0" tIns="0" rIns="0" bIns="0">
                <a:spAutoFit/>
              </a:bodyPr>
              <a:lstStyle/>
              <a:p>
                <a:pPr algn="l"/>
                <a:r>
                  <a:rPr lang="es-ES" sz="2000" b="0" dirty="0">
                    <a:solidFill>
                      <a:srgbClr val="000000"/>
                    </a:solidFill>
                    <a:latin typeface="Arial Narrow" pitchFamily="34" charset="0"/>
                  </a:rPr>
                  <a:t>(</a:t>
                </a:r>
                <a:r>
                  <a:rPr lang="es-ES" sz="2000" b="0" dirty="0" smtClean="0">
                    <a:solidFill>
                      <a:srgbClr val="000000"/>
                    </a:solidFill>
                    <a:latin typeface="Arial Narrow" pitchFamily="34" charset="0"/>
                  </a:rPr>
                  <a:t>PRODUCTION</a:t>
                </a:r>
                <a:r>
                  <a:rPr lang="es-ES" sz="1600" b="0" dirty="0">
                    <a:solidFill>
                      <a:srgbClr val="000000"/>
                    </a:solidFill>
                    <a:latin typeface="Arial Narrow" pitchFamily="34" charset="0"/>
                  </a:rPr>
                  <a:t>)</a:t>
                </a:r>
                <a:endParaRPr lang="es-ES" sz="1600" b="0" dirty="0">
                  <a:solidFill>
                    <a:schemeClr val="tx1"/>
                  </a:solidFill>
                  <a:latin typeface="Arial Narrow" pitchFamily="34" charset="0"/>
                </a:endParaRPr>
              </a:p>
            </p:txBody>
          </p:sp>
        </p:grpSp>
        <p:sp>
          <p:nvSpPr>
            <p:cNvPr id="18" name="Rectangle 15"/>
            <p:cNvSpPr>
              <a:spLocks noChangeArrowheads="1"/>
            </p:cNvSpPr>
            <p:nvPr/>
          </p:nvSpPr>
          <p:spPr bwMode="auto">
            <a:xfrm>
              <a:off x="2477" y="1280"/>
              <a:ext cx="1511" cy="126"/>
            </a:xfrm>
            <a:prstGeom prst="rect">
              <a:avLst/>
            </a:prstGeom>
            <a:noFill/>
            <a:ln w="9525">
              <a:noFill/>
              <a:miter lim="800000"/>
              <a:headEnd/>
              <a:tailEnd/>
            </a:ln>
          </p:spPr>
          <p:txBody>
            <a:bodyPr wrap="none" lIns="0" tIns="0" rIns="0" bIns="0">
              <a:spAutoFit/>
            </a:bodyPr>
            <a:lstStyle/>
            <a:p>
              <a:pPr algn="l"/>
              <a:r>
                <a:rPr lang="es-ES" sz="1600" b="0" dirty="0" smtClean="0">
                  <a:solidFill>
                    <a:schemeClr val="tx1"/>
                  </a:solidFill>
                  <a:latin typeface="Arial Narrow" pitchFamily="34" charset="0"/>
                </a:rPr>
                <a:t>EXPENDITURE (FLOW OF EXPENDITURE)</a:t>
              </a:r>
              <a:endParaRPr lang="es-ES" sz="1600" b="0" dirty="0">
                <a:solidFill>
                  <a:schemeClr val="tx1"/>
                </a:solidFill>
                <a:latin typeface="Arial Narrow" pitchFamily="34" charset="0"/>
              </a:endParaRPr>
            </a:p>
          </p:txBody>
        </p:sp>
        <p:grpSp>
          <p:nvGrpSpPr>
            <p:cNvPr id="7" name="Group 16"/>
            <p:cNvGrpSpPr>
              <a:grpSpLocks/>
            </p:cNvGrpSpPr>
            <p:nvPr/>
          </p:nvGrpSpPr>
          <p:grpSpPr bwMode="auto">
            <a:xfrm>
              <a:off x="2736" y="1584"/>
              <a:ext cx="472" cy="452"/>
              <a:chOff x="2815" y="1592"/>
              <a:chExt cx="466" cy="186"/>
            </a:xfrm>
          </p:grpSpPr>
          <p:sp>
            <p:nvSpPr>
              <p:cNvPr id="34" name="Rectangle 17"/>
              <p:cNvSpPr>
                <a:spLocks noChangeArrowheads="1"/>
              </p:cNvSpPr>
              <p:nvPr/>
            </p:nvSpPr>
            <p:spPr bwMode="auto">
              <a:xfrm>
                <a:off x="2815" y="1592"/>
                <a:ext cx="312" cy="52"/>
              </a:xfrm>
              <a:prstGeom prst="rect">
                <a:avLst/>
              </a:prstGeom>
              <a:noFill/>
              <a:ln w="9525">
                <a:noFill/>
                <a:miter lim="800000"/>
                <a:headEnd/>
                <a:tailEnd/>
              </a:ln>
            </p:spPr>
            <p:txBody>
              <a:bodyPr wrap="none" lIns="0" tIns="0" rIns="0" bIns="0">
                <a:spAutoFit/>
              </a:bodyPr>
              <a:lstStyle/>
              <a:p>
                <a:pPr algn="l"/>
                <a:r>
                  <a:rPr lang="es-ES" sz="1600" i="1" dirty="0" smtClean="0">
                    <a:solidFill>
                      <a:schemeClr val="tx1"/>
                    </a:solidFill>
                    <a:latin typeface="Arial Narrow" pitchFamily="34" charset="0"/>
                  </a:rPr>
                  <a:t>MARKET</a:t>
                </a:r>
                <a:endParaRPr lang="es-ES" sz="1600" b="0" dirty="0">
                  <a:solidFill>
                    <a:schemeClr val="tx1"/>
                  </a:solidFill>
                  <a:latin typeface="Arial Narrow" pitchFamily="34" charset="0"/>
                </a:endParaRPr>
              </a:p>
            </p:txBody>
          </p:sp>
          <p:sp>
            <p:nvSpPr>
              <p:cNvPr id="35" name="Rectangle 18"/>
              <p:cNvSpPr>
                <a:spLocks noChangeArrowheads="1"/>
              </p:cNvSpPr>
              <p:nvPr/>
            </p:nvSpPr>
            <p:spPr bwMode="auto">
              <a:xfrm>
                <a:off x="2934" y="1661"/>
                <a:ext cx="347" cy="52"/>
              </a:xfrm>
              <a:prstGeom prst="rect">
                <a:avLst/>
              </a:prstGeom>
              <a:noFill/>
              <a:ln w="9525">
                <a:noFill/>
                <a:miter lim="800000"/>
                <a:headEnd/>
                <a:tailEnd/>
              </a:ln>
            </p:spPr>
            <p:txBody>
              <a:bodyPr wrap="none" lIns="0" tIns="0" rIns="0" bIns="0">
                <a:spAutoFit/>
              </a:bodyPr>
              <a:lstStyle/>
              <a:p>
                <a:pPr algn="l"/>
                <a:r>
                  <a:rPr lang="es-ES" sz="1600" i="1" dirty="0" smtClean="0">
                    <a:solidFill>
                      <a:schemeClr val="tx1"/>
                    </a:solidFill>
                    <a:latin typeface="Arial Narrow" pitchFamily="34" charset="0"/>
                  </a:rPr>
                  <a:t>GOODS &amp;</a:t>
                </a:r>
                <a:endParaRPr lang="es-ES" sz="1600" b="0" dirty="0">
                  <a:solidFill>
                    <a:schemeClr val="tx1"/>
                  </a:solidFill>
                  <a:latin typeface="Arial Narrow" pitchFamily="34" charset="0"/>
                </a:endParaRPr>
              </a:p>
            </p:txBody>
          </p:sp>
          <p:sp>
            <p:nvSpPr>
              <p:cNvPr id="36" name="Rectangle 19"/>
              <p:cNvSpPr>
                <a:spLocks noChangeArrowheads="1"/>
              </p:cNvSpPr>
              <p:nvPr/>
            </p:nvSpPr>
            <p:spPr bwMode="auto">
              <a:xfrm>
                <a:off x="2896" y="1726"/>
                <a:ext cx="377" cy="52"/>
              </a:xfrm>
              <a:prstGeom prst="rect">
                <a:avLst/>
              </a:prstGeom>
              <a:noFill/>
              <a:ln w="9525">
                <a:noFill/>
                <a:miter lim="800000"/>
                <a:headEnd/>
                <a:tailEnd/>
              </a:ln>
            </p:spPr>
            <p:txBody>
              <a:bodyPr wrap="none" lIns="0" tIns="0" rIns="0" bIns="0">
                <a:spAutoFit/>
              </a:bodyPr>
              <a:lstStyle/>
              <a:p>
                <a:pPr algn="l"/>
                <a:r>
                  <a:rPr lang="es-ES" sz="1600" i="1" dirty="0" smtClean="0">
                    <a:solidFill>
                      <a:schemeClr val="tx1"/>
                    </a:solidFill>
                    <a:latin typeface="Arial Narrow" pitchFamily="34" charset="0"/>
                  </a:rPr>
                  <a:t>SERVICES</a:t>
                </a:r>
                <a:endParaRPr lang="es-ES" sz="1600" b="0" dirty="0">
                  <a:solidFill>
                    <a:schemeClr val="tx1"/>
                  </a:solidFill>
                  <a:latin typeface="Arial Narrow" pitchFamily="34" charset="0"/>
                </a:endParaRPr>
              </a:p>
            </p:txBody>
          </p:sp>
        </p:grpSp>
        <p:grpSp>
          <p:nvGrpSpPr>
            <p:cNvPr id="8" name="Group 20"/>
            <p:cNvGrpSpPr>
              <a:grpSpLocks/>
            </p:cNvGrpSpPr>
            <p:nvPr/>
          </p:nvGrpSpPr>
          <p:grpSpPr bwMode="auto">
            <a:xfrm>
              <a:off x="2721" y="2594"/>
              <a:ext cx="807" cy="488"/>
              <a:chOff x="2783" y="2912"/>
              <a:chExt cx="797" cy="215"/>
            </a:xfrm>
          </p:grpSpPr>
          <p:sp>
            <p:nvSpPr>
              <p:cNvPr id="31" name="Rectangle 21"/>
              <p:cNvSpPr>
                <a:spLocks noChangeArrowheads="1"/>
              </p:cNvSpPr>
              <p:nvPr/>
            </p:nvSpPr>
            <p:spPr bwMode="auto">
              <a:xfrm>
                <a:off x="2788" y="2912"/>
                <a:ext cx="760" cy="82"/>
              </a:xfrm>
              <a:prstGeom prst="rect">
                <a:avLst/>
              </a:prstGeom>
              <a:noFill/>
              <a:ln w="9525">
                <a:noFill/>
                <a:miter lim="800000"/>
                <a:headEnd/>
                <a:tailEnd/>
              </a:ln>
            </p:spPr>
            <p:txBody>
              <a:bodyPr wrap="none" lIns="0" tIns="0" rIns="0" bIns="0">
                <a:spAutoFit/>
              </a:bodyPr>
              <a:lstStyle/>
              <a:p>
                <a:pPr algn="l"/>
                <a:r>
                  <a:rPr lang="es-ES" sz="1600" i="1">
                    <a:solidFill>
                      <a:schemeClr val="tx1"/>
                    </a:solidFill>
                    <a:latin typeface="Arial Narrow" pitchFamily="34" charset="0"/>
                  </a:rPr>
                  <a:t>MERCADO DE</a:t>
                </a:r>
                <a:endParaRPr lang="es-ES" sz="1600" b="0">
                  <a:solidFill>
                    <a:schemeClr val="tx1"/>
                  </a:solidFill>
                  <a:latin typeface="Arial Narrow" pitchFamily="34" charset="0"/>
                </a:endParaRPr>
              </a:p>
            </p:txBody>
          </p:sp>
          <p:sp>
            <p:nvSpPr>
              <p:cNvPr id="32" name="Rectangle 22"/>
              <p:cNvSpPr>
                <a:spLocks noChangeArrowheads="1"/>
              </p:cNvSpPr>
              <p:nvPr/>
            </p:nvSpPr>
            <p:spPr bwMode="auto">
              <a:xfrm>
                <a:off x="2783" y="2978"/>
                <a:ext cx="797" cy="82"/>
              </a:xfrm>
              <a:prstGeom prst="rect">
                <a:avLst/>
              </a:prstGeom>
              <a:noFill/>
              <a:ln w="9525">
                <a:noFill/>
                <a:miter lim="800000"/>
                <a:headEnd/>
                <a:tailEnd/>
              </a:ln>
            </p:spPr>
            <p:txBody>
              <a:bodyPr wrap="none" lIns="0" tIns="0" rIns="0" bIns="0">
                <a:spAutoFit/>
              </a:bodyPr>
              <a:lstStyle/>
              <a:p>
                <a:pPr algn="l"/>
                <a:r>
                  <a:rPr lang="es-ES" sz="1600" i="1" dirty="0">
                    <a:solidFill>
                      <a:schemeClr val="tx1"/>
                    </a:solidFill>
                    <a:latin typeface="Arial Narrow" pitchFamily="34" charset="0"/>
                  </a:rPr>
                  <a:t>FACTORES DE</a:t>
                </a:r>
                <a:endParaRPr lang="es-ES" sz="1600" b="0" dirty="0">
                  <a:solidFill>
                    <a:schemeClr val="tx1"/>
                  </a:solidFill>
                  <a:latin typeface="Arial Narrow" pitchFamily="34" charset="0"/>
                </a:endParaRPr>
              </a:p>
            </p:txBody>
          </p:sp>
          <p:sp>
            <p:nvSpPr>
              <p:cNvPr id="33" name="Rectangle 23"/>
              <p:cNvSpPr>
                <a:spLocks noChangeArrowheads="1"/>
              </p:cNvSpPr>
              <p:nvPr/>
            </p:nvSpPr>
            <p:spPr bwMode="auto">
              <a:xfrm>
                <a:off x="2789" y="3044"/>
                <a:ext cx="761" cy="83"/>
              </a:xfrm>
              <a:prstGeom prst="rect">
                <a:avLst/>
              </a:prstGeom>
              <a:noFill/>
              <a:ln w="9525">
                <a:noFill/>
                <a:miter lim="800000"/>
                <a:headEnd/>
                <a:tailEnd/>
              </a:ln>
            </p:spPr>
            <p:txBody>
              <a:bodyPr wrap="none" lIns="0" tIns="0" rIns="0" bIns="0">
                <a:spAutoFit/>
              </a:bodyPr>
              <a:lstStyle/>
              <a:p>
                <a:pPr algn="l"/>
                <a:r>
                  <a:rPr lang="es-ES" sz="1600" i="1">
                    <a:solidFill>
                      <a:schemeClr val="tx1"/>
                    </a:solidFill>
                    <a:latin typeface="Arial Narrow" pitchFamily="34" charset="0"/>
                  </a:rPr>
                  <a:t>PRODUCCION</a:t>
                </a:r>
                <a:endParaRPr lang="es-ES" sz="1600" b="0">
                  <a:solidFill>
                    <a:schemeClr val="tx1"/>
                  </a:solidFill>
                  <a:latin typeface="Arial Narrow" pitchFamily="34" charset="0"/>
                </a:endParaRPr>
              </a:p>
            </p:txBody>
          </p:sp>
        </p:grpSp>
        <p:sp>
          <p:nvSpPr>
            <p:cNvPr id="21" name="AutoShape 24"/>
            <p:cNvSpPr>
              <a:spLocks noChangeArrowheads="1"/>
            </p:cNvSpPr>
            <p:nvPr/>
          </p:nvSpPr>
          <p:spPr bwMode="auto">
            <a:xfrm>
              <a:off x="1680" y="1152"/>
              <a:ext cx="672" cy="672"/>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s-ES"/>
            </a:p>
          </p:txBody>
        </p:sp>
        <p:sp>
          <p:nvSpPr>
            <p:cNvPr id="22" name="AutoShape 25"/>
            <p:cNvSpPr>
              <a:spLocks noChangeArrowheads="1"/>
            </p:cNvSpPr>
            <p:nvPr/>
          </p:nvSpPr>
          <p:spPr bwMode="auto">
            <a:xfrm rot="-16297028">
              <a:off x="3982" y="1245"/>
              <a:ext cx="676" cy="672"/>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s-ES"/>
            </a:p>
          </p:txBody>
        </p:sp>
        <p:sp>
          <p:nvSpPr>
            <p:cNvPr id="23" name="AutoShape 26"/>
            <p:cNvSpPr>
              <a:spLocks noChangeArrowheads="1"/>
            </p:cNvSpPr>
            <p:nvPr/>
          </p:nvSpPr>
          <p:spPr bwMode="auto">
            <a:xfrm rot="-10769384">
              <a:off x="3936" y="2784"/>
              <a:ext cx="676" cy="672"/>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s-ES"/>
            </a:p>
          </p:txBody>
        </p:sp>
        <p:sp>
          <p:nvSpPr>
            <p:cNvPr id="24" name="AutoShape 27"/>
            <p:cNvSpPr>
              <a:spLocks noChangeArrowheads="1"/>
            </p:cNvSpPr>
            <p:nvPr/>
          </p:nvSpPr>
          <p:spPr bwMode="auto">
            <a:xfrm rot="16281835">
              <a:off x="1632" y="2688"/>
              <a:ext cx="672" cy="672"/>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s-ES"/>
            </a:p>
          </p:txBody>
        </p:sp>
        <p:sp>
          <p:nvSpPr>
            <p:cNvPr id="26" name="Rectangle 30"/>
            <p:cNvSpPr>
              <a:spLocks noChangeArrowheads="1"/>
            </p:cNvSpPr>
            <p:nvPr/>
          </p:nvSpPr>
          <p:spPr bwMode="auto">
            <a:xfrm>
              <a:off x="2016" y="3552"/>
              <a:ext cx="2352" cy="384"/>
            </a:xfrm>
            <a:prstGeom prst="rect">
              <a:avLst/>
            </a:prstGeom>
            <a:solidFill>
              <a:schemeClr val="folHlink"/>
            </a:solidFill>
            <a:ln w="12700" cap="sq">
              <a:solidFill>
                <a:schemeClr val="tx1"/>
              </a:solidFill>
              <a:miter lim="800000"/>
              <a:headEnd type="none" w="sm" len="sm"/>
              <a:tailEnd type="none" w="sm" len="sm"/>
            </a:ln>
            <a:effectLst/>
          </p:spPr>
          <p:txBody>
            <a:bodyPr wrap="none" anchor="ctr"/>
            <a:lstStyle/>
            <a:p>
              <a:pPr algn="ctr"/>
              <a:r>
                <a:rPr lang="es-ES_tradnl" sz="2400" dirty="0" smtClean="0">
                  <a:solidFill>
                    <a:schemeClr val="bg1"/>
                  </a:solidFill>
                  <a:latin typeface="Arial Narrow" pitchFamily="34" charset="0"/>
                </a:rPr>
                <a:t>FACTORS</a:t>
              </a:r>
              <a:endParaRPr lang="es-ES" sz="2400" dirty="0">
                <a:solidFill>
                  <a:schemeClr val="bg1"/>
                </a:solidFill>
                <a:latin typeface="Arial Narrow" pitchFamily="34" charset="0"/>
              </a:endParaRPr>
            </a:p>
          </p:txBody>
        </p:sp>
        <p:sp>
          <p:nvSpPr>
            <p:cNvPr id="27" name="AutoShape 31"/>
            <p:cNvSpPr>
              <a:spLocks noChangeArrowheads="1"/>
            </p:cNvSpPr>
            <p:nvPr/>
          </p:nvSpPr>
          <p:spPr bwMode="auto">
            <a:xfrm rot="10719088" flipH="1">
              <a:off x="1101" y="2785"/>
              <a:ext cx="865" cy="1391"/>
            </a:xfrm>
            <a:custGeom>
              <a:avLst/>
              <a:gdLst>
                <a:gd name="G0" fmla="+- 15815 0 0"/>
                <a:gd name="G1" fmla="+- 3668 0 0"/>
                <a:gd name="G2" fmla="+- 12158 0 3668"/>
                <a:gd name="G3" fmla="+- G2 0 3668"/>
                <a:gd name="G4" fmla="*/ G3 32768 32059"/>
                <a:gd name="G5" fmla="*/ G4 1 2"/>
                <a:gd name="G6" fmla="+- 21600 0 15815"/>
                <a:gd name="G7" fmla="*/ G6 3668 6079"/>
                <a:gd name="G8" fmla="+- G7 15815 0"/>
                <a:gd name="T0" fmla="*/ 15815 w 21600"/>
                <a:gd name="T1" fmla="*/ 0 h 21600"/>
                <a:gd name="T2" fmla="*/ 15815 w 21600"/>
                <a:gd name="T3" fmla="*/ 12158 h 21600"/>
                <a:gd name="T4" fmla="*/ 2465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815" y="0"/>
                  </a:lnTo>
                  <a:lnTo>
                    <a:pt x="15815" y="3668"/>
                  </a:lnTo>
                  <a:lnTo>
                    <a:pt x="12427" y="3668"/>
                  </a:lnTo>
                  <a:cubicBezTo>
                    <a:pt x="5564" y="3668"/>
                    <a:pt x="0" y="7469"/>
                    <a:pt x="0" y="12158"/>
                  </a:cubicBezTo>
                  <a:lnTo>
                    <a:pt x="0" y="21600"/>
                  </a:lnTo>
                  <a:lnTo>
                    <a:pt x="4929" y="21600"/>
                  </a:lnTo>
                  <a:lnTo>
                    <a:pt x="4929" y="12158"/>
                  </a:lnTo>
                  <a:cubicBezTo>
                    <a:pt x="4929" y="10132"/>
                    <a:pt x="8286" y="8490"/>
                    <a:pt x="12427" y="8490"/>
                  </a:cubicBezTo>
                  <a:lnTo>
                    <a:pt x="15815" y="8490"/>
                  </a:lnTo>
                  <a:lnTo>
                    <a:pt x="15815" y="12158"/>
                  </a:lnTo>
                  <a:close/>
                </a:path>
              </a:pathLst>
            </a:custGeom>
            <a:solidFill>
              <a:schemeClr val="folHlink"/>
            </a:solidFill>
            <a:ln w="12700" cap="sq">
              <a:solidFill>
                <a:schemeClr val="tx1"/>
              </a:solidFill>
              <a:miter lim="800000"/>
              <a:headEnd type="none" w="sm" len="sm"/>
              <a:tailEnd type="none" w="sm" len="sm"/>
            </a:ln>
            <a:effectLst/>
          </p:spPr>
          <p:txBody>
            <a:bodyPr wrap="none" anchor="ctr"/>
            <a:lstStyle/>
            <a:p>
              <a:endParaRPr lang="es-ES"/>
            </a:p>
          </p:txBody>
        </p:sp>
        <p:sp>
          <p:nvSpPr>
            <p:cNvPr id="28" name="AutoShape 32"/>
            <p:cNvSpPr>
              <a:spLocks noChangeArrowheads="1"/>
            </p:cNvSpPr>
            <p:nvPr/>
          </p:nvSpPr>
          <p:spPr bwMode="auto">
            <a:xfrm rot="5278698" flipH="1">
              <a:off x="4362" y="2836"/>
              <a:ext cx="1111" cy="1008"/>
            </a:xfrm>
            <a:custGeom>
              <a:avLst/>
              <a:gdLst>
                <a:gd name="G0" fmla="+- 15815 0 0"/>
                <a:gd name="G1" fmla="+- 3668 0 0"/>
                <a:gd name="G2" fmla="+- 12158 0 3668"/>
                <a:gd name="G3" fmla="+- G2 0 3668"/>
                <a:gd name="G4" fmla="*/ G3 32768 32059"/>
                <a:gd name="G5" fmla="*/ G4 1 2"/>
                <a:gd name="G6" fmla="+- 21600 0 15815"/>
                <a:gd name="G7" fmla="*/ G6 3668 6079"/>
                <a:gd name="G8" fmla="+- G7 15815 0"/>
                <a:gd name="T0" fmla="*/ 15815 w 21600"/>
                <a:gd name="T1" fmla="*/ 0 h 21600"/>
                <a:gd name="T2" fmla="*/ 15815 w 21600"/>
                <a:gd name="T3" fmla="*/ 12158 h 21600"/>
                <a:gd name="T4" fmla="*/ 2465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815" y="0"/>
                  </a:lnTo>
                  <a:lnTo>
                    <a:pt x="15815" y="3668"/>
                  </a:lnTo>
                  <a:lnTo>
                    <a:pt x="12427" y="3668"/>
                  </a:lnTo>
                  <a:cubicBezTo>
                    <a:pt x="5564" y="3668"/>
                    <a:pt x="0" y="7469"/>
                    <a:pt x="0" y="12158"/>
                  </a:cubicBezTo>
                  <a:lnTo>
                    <a:pt x="0" y="21600"/>
                  </a:lnTo>
                  <a:lnTo>
                    <a:pt x="4929" y="21600"/>
                  </a:lnTo>
                  <a:lnTo>
                    <a:pt x="4929" y="12158"/>
                  </a:lnTo>
                  <a:cubicBezTo>
                    <a:pt x="4929" y="10132"/>
                    <a:pt x="8286" y="8490"/>
                    <a:pt x="12427" y="8490"/>
                  </a:cubicBezTo>
                  <a:lnTo>
                    <a:pt x="15815" y="8490"/>
                  </a:lnTo>
                  <a:lnTo>
                    <a:pt x="15815" y="12158"/>
                  </a:lnTo>
                  <a:close/>
                </a:path>
              </a:pathLst>
            </a:custGeom>
            <a:solidFill>
              <a:schemeClr val="folHlink"/>
            </a:solidFill>
            <a:ln w="12700" cap="sq">
              <a:solidFill>
                <a:schemeClr val="tx1"/>
              </a:solidFill>
              <a:miter lim="800000"/>
              <a:headEnd type="none" w="sm" len="sm"/>
              <a:tailEnd type="none" w="sm" len="sm"/>
            </a:ln>
            <a:effectLst/>
          </p:spPr>
          <p:txBody>
            <a:bodyPr wrap="none" anchor="ctr"/>
            <a:lstStyle/>
            <a:p>
              <a:endParaRPr lang="es-ES"/>
            </a:p>
          </p:txBody>
        </p:sp>
        <p:sp>
          <p:nvSpPr>
            <p:cNvPr id="29" name="AutoShape 33"/>
            <p:cNvSpPr>
              <a:spLocks noChangeArrowheads="1"/>
            </p:cNvSpPr>
            <p:nvPr/>
          </p:nvSpPr>
          <p:spPr bwMode="auto">
            <a:xfrm rot="21548137" flipH="1">
              <a:off x="4456" y="672"/>
              <a:ext cx="967" cy="1108"/>
            </a:xfrm>
            <a:custGeom>
              <a:avLst/>
              <a:gdLst>
                <a:gd name="G0" fmla="+- 15815 0 0"/>
                <a:gd name="G1" fmla="+- 3668 0 0"/>
                <a:gd name="G2" fmla="+- 12158 0 3668"/>
                <a:gd name="G3" fmla="+- G2 0 3668"/>
                <a:gd name="G4" fmla="*/ G3 32768 32059"/>
                <a:gd name="G5" fmla="*/ G4 1 2"/>
                <a:gd name="G6" fmla="+- 21600 0 15815"/>
                <a:gd name="G7" fmla="*/ G6 3668 6079"/>
                <a:gd name="G8" fmla="+- G7 15815 0"/>
                <a:gd name="T0" fmla="*/ 15815 w 21600"/>
                <a:gd name="T1" fmla="*/ 0 h 21600"/>
                <a:gd name="T2" fmla="*/ 15815 w 21600"/>
                <a:gd name="T3" fmla="*/ 12158 h 21600"/>
                <a:gd name="T4" fmla="*/ 2465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815" y="0"/>
                  </a:lnTo>
                  <a:lnTo>
                    <a:pt x="15815" y="3668"/>
                  </a:lnTo>
                  <a:lnTo>
                    <a:pt x="12427" y="3668"/>
                  </a:lnTo>
                  <a:cubicBezTo>
                    <a:pt x="5564" y="3668"/>
                    <a:pt x="0" y="7469"/>
                    <a:pt x="0" y="12158"/>
                  </a:cubicBezTo>
                  <a:lnTo>
                    <a:pt x="0" y="21600"/>
                  </a:lnTo>
                  <a:lnTo>
                    <a:pt x="4929" y="21600"/>
                  </a:lnTo>
                  <a:lnTo>
                    <a:pt x="4929" y="12158"/>
                  </a:lnTo>
                  <a:cubicBezTo>
                    <a:pt x="4929" y="10132"/>
                    <a:pt x="8286" y="8490"/>
                    <a:pt x="12427" y="8490"/>
                  </a:cubicBezTo>
                  <a:lnTo>
                    <a:pt x="15815" y="8490"/>
                  </a:lnTo>
                  <a:lnTo>
                    <a:pt x="15815" y="12158"/>
                  </a:lnTo>
                  <a:close/>
                </a:path>
              </a:pathLst>
            </a:custGeom>
            <a:solidFill>
              <a:schemeClr val="folHlink"/>
            </a:solidFill>
            <a:ln w="12700" cap="sq">
              <a:solidFill>
                <a:schemeClr val="tx1"/>
              </a:solidFill>
              <a:miter lim="800000"/>
              <a:headEnd type="none" w="sm" len="sm"/>
              <a:tailEnd type="none" w="sm" len="sm"/>
            </a:ln>
            <a:effectLst/>
          </p:spPr>
          <p:txBody>
            <a:bodyPr wrap="none" anchor="ctr"/>
            <a:lstStyle/>
            <a:p>
              <a:endParaRPr lang="es-ES"/>
            </a:p>
          </p:txBody>
        </p:sp>
        <p:sp>
          <p:nvSpPr>
            <p:cNvPr id="30" name="AutoShape 34"/>
            <p:cNvSpPr>
              <a:spLocks noChangeArrowheads="1"/>
            </p:cNvSpPr>
            <p:nvPr/>
          </p:nvSpPr>
          <p:spPr bwMode="auto">
            <a:xfrm rot="16193804" flipH="1">
              <a:off x="888" y="742"/>
              <a:ext cx="1006" cy="1152"/>
            </a:xfrm>
            <a:custGeom>
              <a:avLst/>
              <a:gdLst>
                <a:gd name="G0" fmla="+- 15815 0 0"/>
                <a:gd name="G1" fmla="+- 3668 0 0"/>
                <a:gd name="G2" fmla="+- 12158 0 3668"/>
                <a:gd name="G3" fmla="+- G2 0 3668"/>
                <a:gd name="G4" fmla="*/ G3 32768 32059"/>
                <a:gd name="G5" fmla="*/ G4 1 2"/>
                <a:gd name="G6" fmla="+- 21600 0 15815"/>
                <a:gd name="G7" fmla="*/ G6 3668 6079"/>
                <a:gd name="G8" fmla="+- G7 15815 0"/>
                <a:gd name="T0" fmla="*/ 15815 w 21600"/>
                <a:gd name="T1" fmla="*/ 0 h 21600"/>
                <a:gd name="T2" fmla="*/ 15815 w 21600"/>
                <a:gd name="T3" fmla="*/ 12158 h 21600"/>
                <a:gd name="T4" fmla="*/ 2465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815" y="0"/>
                  </a:lnTo>
                  <a:lnTo>
                    <a:pt x="15815" y="3668"/>
                  </a:lnTo>
                  <a:lnTo>
                    <a:pt x="12427" y="3668"/>
                  </a:lnTo>
                  <a:cubicBezTo>
                    <a:pt x="5564" y="3668"/>
                    <a:pt x="0" y="7469"/>
                    <a:pt x="0" y="12158"/>
                  </a:cubicBezTo>
                  <a:lnTo>
                    <a:pt x="0" y="21600"/>
                  </a:lnTo>
                  <a:lnTo>
                    <a:pt x="4929" y="21600"/>
                  </a:lnTo>
                  <a:lnTo>
                    <a:pt x="4929" y="12158"/>
                  </a:lnTo>
                  <a:cubicBezTo>
                    <a:pt x="4929" y="10132"/>
                    <a:pt x="8286" y="8490"/>
                    <a:pt x="12427" y="8490"/>
                  </a:cubicBezTo>
                  <a:lnTo>
                    <a:pt x="15815" y="8490"/>
                  </a:lnTo>
                  <a:lnTo>
                    <a:pt x="15815" y="12158"/>
                  </a:lnTo>
                  <a:close/>
                </a:path>
              </a:pathLst>
            </a:custGeom>
            <a:solidFill>
              <a:schemeClr val="folHlink"/>
            </a:solidFill>
            <a:ln w="12700" cap="sq">
              <a:solidFill>
                <a:schemeClr val="tx1"/>
              </a:solidFill>
              <a:miter lim="800000"/>
              <a:headEnd type="none" w="sm" len="sm"/>
              <a:tailEnd type="none" w="sm" len="sm"/>
            </a:ln>
            <a:effectLst/>
          </p:spPr>
          <p:txBody>
            <a:bodyPr wrap="none" anchor="ctr"/>
            <a:lstStyle/>
            <a:p>
              <a:endParaRPr lang="es-ES"/>
            </a:p>
          </p:txBody>
        </p:sp>
      </p:grpSp>
      <p:sp>
        <p:nvSpPr>
          <p:cNvPr id="41" name="Rectangle 30"/>
          <p:cNvSpPr>
            <a:spLocks noChangeArrowheads="1"/>
          </p:cNvSpPr>
          <p:nvPr/>
        </p:nvSpPr>
        <p:spPr bwMode="auto">
          <a:xfrm>
            <a:off x="3209554" y="1298291"/>
            <a:ext cx="3482696" cy="501041"/>
          </a:xfrm>
          <a:prstGeom prst="rect">
            <a:avLst/>
          </a:prstGeom>
          <a:solidFill>
            <a:schemeClr val="folHlink"/>
          </a:solidFill>
          <a:ln w="12700" cap="sq">
            <a:solidFill>
              <a:schemeClr val="tx1"/>
            </a:solidFill>
            <a:miter lim="800000"/>
            <a:headEnd type="none" w="sm" len="sm"/>
            <a:tailEnd type="none" w="sm" len="sm"/>
          </a:ln>
          <a:effectLst/>
        </p:spPr>
        <p:txBody>
          <a:bodyPr wrap="none" anchor="ctr"/>
          <a:lstStyle/>
          <a:p>
            <a:pPr algn="ctr"/>
            <a:r>
              <a:rPr lang="es-ES_tradnl" sz="2400" dirty="0" smtClean="0">
                <a:solidFill>
                  <a:schemeClr val="bg1"/>
                </a:solidFill>
                <a:latin typeface="Arial Narrow" pitchFamily="34" charset="0"/>
              </a:rPr>
              <a:t>GOODS AND SERVICES</a:t>
            </a:r>
            <a:endParaRPr lang="es-ES" sz="2400" dirty="0">
              <a:solidFill>
                <a:schemeClr val="bg1"/>
              </a:solidFill>
              <a:latin typeface="Arial Narrow" pitchFamily="34" charset="0"/>
            </a:endParaRPr>
          </a:p>
        </p:txBody>
      </p:sp>
      <p:sp>
        <p:nvSpPr>
          <p:cNvPr id="42" name="41 Rectángulo"/>
          <p:cNvSpPr/>
          <p:nvPr/>
        </p:nvSpPr>
        <p:spPr>
          <a:xfrm>
            <a:off x="0" y="5917721"/>
            <a:ext cx="9144000" cy="584775"/>
          </a:xfrm>
          <a:prstGeom prst="rect">
            <a:avLst/>
          </a:prstGeom>
        </p:spPr>
        <p:txBody>
          <a:bodyPr wrap="square" anchor="ctr">
            <a:spAutoFit/>
          </a:bodyPr>
          <a:lstStyle/>
          <a:p>
            <a:r>
              <a:rPr lang="es-ES" altLang="en-US" sz="1600" dirty="0" err="1" smtClean="0"/>
              <a:t>Demand</a:t>
            </a:r>
            <a:r>
              <a:rPr lang="es-ES" altLang="en-US" sz="1600" dirty="0" smtClean="0"/>
              <a:t> </a:t>
            </a:r>
            <a:r>
              <a:rPr lang="es-ES" altLang="en-US" sz="1600" dirty="0" err="1" smtClean="0"/>
              <a:t>varies</a:t>
            </a:r>
            <a:r>
              <a:rPr lang="es-ES" altLang="en-US" sz="1600" dirty="0" smtClean="0"/>
              <a:t>, </a:t>
            </a:r>
            <a:r>
              <a:rPr lang="es-ES" altLang="en-US" sz="1600" dirty="0" err="1" smtClean="0"/>
              <a:t>production</a:t>
            </a:r>
            <a:endParaRPr lang="es-ES" altLang="en-US" sz="1600" dirty="0" smtClean="0"/>
          </a:p>
          <a:p>
            <a:r>
              <a:rPr lang="es-ES" altLang="en-US" sz="1600" dirty="0" err="1" smtClean="0"/>
              <a:t>Production</a:t>
            </a:r>
            <a:r>
              <a:rPr lang="es-ES" altLang="en-US" sz="1600" dirty="0" smtClean="0"/>
              <a:t> </a:t>
            </a:r>
            <a:r>
              <a:rPr lang="es-ES" altLang="en-US" sz="1600" dirty="0" err="1" smtClean="0"/>
              <a:t>varies</a:t>
            </a:r>
            <a:r>
              <a:rPr lang="es-ES" altLang="en-US" sz="1600" dirty="0" smtClean="0"/>
              <a:t>, </a:t>
            </a:r>
            <a:r>
              <a:rPr lang="es-ES" altLang="en-US" sz="1600" dirty="0" err="1" smtClean="0"/>
              <a:t>income</a:t>
            </a:r>
            <a:r>
              <a:rPr lang="es-ES" altLang="en-US" sz="1600" dirty="0" smtClean="0"/>
              <a:t> </a:t>
            </a:r>
            <a:r>
              <a:rPr lang="es-ES" altLang="en-US" sz="1600" dirty="0" err="1" smtClean="0"/>
              <a:t>varies</a:t>
            </a:r>
            <a:endParaRPr lang="es-ES" altLang="en-US" sz="1600" dirty="0" smtClean="0"/>
          </a:p>
          <a:p>
            <a:r>
              <a:rPr lang="es-ES" altLang="en-US" sz="1600" dirty="0" err="1" smtClean="0"/>
              <a:t>Income</a:t>
            </a:r>
            <a:r>
              <a:rPr lang="es-ES" altLang="en-US" sz="1600" dirty="0" smtClean="0"/>
              <a:t> </a:t>
            </a:r>
            <a:r>
              <a:rPr lang="es-ES" altLang="en-US" sz="1600" dirty="0" err="1" smtClean="0"/>
              <a:t>varies</a:t>
            </a:r>
            <a:r>
              <a:rPr lang="es-ES" altLang="en-US" sz="1600" dirty="0" smtClean="0"/>
              <a:t>, </a:t>
            </a:r>
            <a:r>
              <a:rPr lang="es-ES" altLang="en-US" sz="1600" dirty="0" err="1" smtClean="0"/>
              <a:t>demand</a:t>
            </a:r>
            <a:r>
              <a:rPr lang="es-ES" altLang="en-US" sz="1600" dirty="0" smtClean="0"/>
              <a:t> </a:t>
            </a:r>
            <a:r>
              <a:rPr lang="es-ES" altLang="en-US" sz="1600" dirty="0" err="1" smtClean="0"/>
              <a:t>varies</a:t>
            </a:r>
            <a:endParaRPr lang="es-ES" sz="1600" dirty="0"/>
          </a:p>
        </p:txBody>
      </p:sp>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914400" y="0"/>
            <a:ext cx="7772400" cy="1143000"/>
          </a:xfrm>
        </p:spPr>
        <p:txBody>
          <a:bodyPr/>
          <a:lstStyle/>
          <a:p>
            <a:r>
              <a:rPr lang="en-US" altLang="en-US" dirty="0" smtClean="0"/>
              <a:t>National income identity</a:t>
            </a:r>
            <a:endParaRPr lang="en-US" altLang="en-US" dirty="0"/>
          </a:p>
        </p:txBody>
      </p:sp>
      <p:sp>
        <p:nvSpPr>
          <p:cNvPr id="5" name="3 Marcador de número de diapositiva"/>
          <p:cNvSpPr>
            <a:spLocks noGrp="1"/>
          </p:cNvSpPr>
          <p:nvPr>
            <p:ph type="sldNum" sz="quarter" idx="12"/>
          </p:nvPr>
        </p:nvSpPr>
        <p:spPr/>
        <p:txBody>
          <a:bodyPr/>
          <a:lstStyle/>
          <a:p>
            <a:r>
              <a:rPr lang="en-US" altLang="en-US"/>
              <a:t>Pág.</a:t>
            </a:r>
            <a:fld id="{48B26DE1-FB38-432F-B3EB-459C8D9AD00E}" type="slidenum">
              <a:rPr lang="en-US" altLang="en-US"/>
              <a:pPr/>
              <a:t>7</a:t>
            </a:fld>
            <a:endParaRPr lang="en-US" altLang="en-US"/>
          </a:p>
        </p:txBody>
      </p:sp>
      <p:sp>
        <p:nvSpPr>
          <p:cNvPr id="81923" name="Rectangle 3"/>
          <p:cNvSpPr>
            <a:spLocks noGrp="1" noChangeArrowheads="1"/>
          </p:cNvSpPr>
          <p:nvPr>
            <p:ph sz="quarter" idx="1"/>
          </p:nvPr>
        </p:nvSpPr>
        <p:spPr>
          <a:xfrm>
            <a:off x="616790" y="986737"/>
            <a:ext cx="7772400" cy="583272"/>
          </a:xfrm>
        </p:spPr>
        <p:txBody>
          <a:bodyPr/>
          <a:lstStyle/>
          <a:p>
            <a:r>
              <a:rPr lang="en-US" altLang="en-US" dirty="0" smtClean="0"/>
              <a:t>Production is equal to income. Then:</a:t>
            </a:r>
            <a:endParaRPr lang="en-US" altLang="en-US" dirty="0"/>
          </a:p>
        </p:txBody>
      </p:sp>
      <p:graphicFrame>
        <p:nvGraphicFramePr>
          <p:cNvPr id="365570" name="Object 2"/>
          <p:cNvGraphicFramePr>
            <a:graphicFrameLocks noChangeAspect="1"/>
          </p:cNvGraphicFramePr>
          <p:nvPr/>
        </p:nvGraphicFramePr>
        <p:xfrm>
          <a:off x="2730080" y="1531400"/>
          <a:ext cx="3287713" cy="1704975"/>
        </p:xfrm>
        <a:graphic>
          <a:graphicData uri="http://schemas.openxmlformats.org/presentationml/2006/ole">
            <p:oleObj spid="_x0000_s365570" name="Ecuación" r:id="rId4" imgW="1371600" imgH="863280" progId="Equation.3">
              <p:embed/>
            </p:oleObj>
          </a:graphicData>
        </a:graphic>
      </p:graphicFrame>
      <p:sp>
        <p:nvSpPr>
          <p:cNvPr id="7" name="Rectangle 3"/>
          <p:cNvSpPr txBox="1">
            <a:spLocks noChangeArrowheads="1"/>
          </p:cNvSpPr>
          <p:nvPr/>
        </p:nvSpPr>
        <p:spPr>
          <a:xfrm>
            <a:off x="803694" y="3407434"/>
            <a:ext cx="7772400" cy="3450566"/>
          </a:xfrm>
          <a:prstGeom prst="rect">
            <a:avLst/>
          </a:prstGeom>
        </p:spPr>
        <p:txBody>
          <a:bodyPr vert="horz">
            <a:noAutofit/>
          </a:bodyPr>
          <a:lstStyle/>
          <a:p>
            <a:pPr marL="274320" marR="0" lvl="0" indent="-274320" algn="just"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altLang="en-US" b="0" i="0" u="none" strike="noStrike" kern="1200" cap="none" spc="0" normalizeH="0" baseline="0" noProof="0" dirty="0" smtClean="0">
                <a:ln>
                  <a:noFill/>
                </a:ln>
                <a:solidFill>
                  <a:schemeClr val="tx1"/>
                </a:solidFill>
                <a:effectLst/>
                <a:uLnTx/>
                <a:uFillTx/>
                <a:latin typeface="+mn-lt"/>
                <a:ea typeface="+mn-ea"/>
                <a:cs typeface="+mn-cs"/>
              </a:rPr>
              <a:t>This </a:t>
            </a:r>
            <a:r>
              <a:rPr kumimoji="0" lang="en-US" altLang="en-US" b="0" i="0" u="none" strike="noStrike" kern="1200" cap="none" spc="0" normalizeH="0" baseline="0" noProof="0" dirty="0" err="1" smtClean="0">
                <a:ln>
                  <a:noFill/>
                </a:ln>
                <a:solidFill>
                  <a:schemeClr val="tx1"/>
                </a:solidFill>
                <a:effectLst/>
                <a:uLnTx/>
                <a:uFillTx/>
                <a:latin typeface="+mn-lt"/>
                <a:ea typeface="+mn-ea"/>
                <a:cs typeface="+mn-cs"/>
              </a:rPr>
              <a:t>las</a:t>
            </a:r>
            <a:r>
              <a:rPr lang="en-US" altLang="en-US" baseline="0" dirty="0" smtClean="0">
                <a:latin typeface="+mn-lt"/>
              </a:rPr>
              <a:t>t equation states that </a:t>
            </a:r>
            <a:r>
              <a:rPr lang="en-US" altLang="en-US" b="1" u="sng" baseline="0" dirty="0" smtClean="0">
                <a:latin typeface="+mn-lt"/>
              </a:rPr>
              <a:t>savings should be sufficient for financing the investment spending, the budget deficit and the trade deficit. In other words, increases in budget or trade deficits unless accompanied by an equal increase in savings will lead to the crowding out of investment</a:t>
            </a:r>
            <a:endParaRPr lang="en-US" altLang="en-US" baseline="0" dirty="0" smtClean="0">
              <a:latin typeface="+mn-lt"/>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tabLst/>
              <a:defRPr/>
            </a:pPr>
            <a:endParaRPr lang="en-US" altLang="en-US" b="1" baseline="0" dirty="0" smtClean="0">
              <a:solidFill>
                <a:srgbClr val="FF0000"/>
              </a:solidFill>
              <a:latin typeface="+mn-lt"/>
            </a:endParaRPr>
          </a:p>
        </p:txBody>
      </p:sp>
      <p:sp>
        <p:nvSpPr>
          <p:cNvPr id="8" name="7 Cara sonriente"/>
          <p:cNvSpPr/>
          <p:nvPr/>
        </p:nvSpPr>
        <p:spPr>
          <a:xfrm>
            <a:off x="8384876" y="6055744"/>
            <a:ext cx="759124" cy="80225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autoUpdateAnimBg="0"/>
      <p:bldP spid="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normAutofit/>
          </a:bodyPr>
          <a:lstStyle/>
          <a:p>
            <a:r>
              <a:rPr lang="es-ES" dirty="0" smtClean="0"/>
              <a:t>Short-</a:t>
            </a:r>
            <a:r>
              <a:rPr lang="es-ES" dirty="0" err="1" smtClean="0"/>
              <a:t>run</a:t>
            </a:r>
            <a:r>
              <a:rPr lang="es-ES" dirty="0" smtClean="0"/>
              <a:t> </a:t>
            </a:r>
            <a:r>
              <a:rPr lang="es-ES" dirty="0" err="1" smtClean="0"/>
              <a:t>macroeconomic</a:t>
            </a:r>
            <a:r>
              <a:rPr lang="es-ES" dirty="0" smtClean="0"/>
              <a:t> </a:t>
            </a:r>
            <a:r>
              <a:rPr lang="es-ES" dirty="0" err="1" smtClean="0"/>
              <a:t>models</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8</a:t>
            </a:fld>
            <a:endParaRPr lang="en-US" altLang="en-US"/>
          </a:p>
        </p:txBody>
      </p:sp>
      <p:sp>
        <p:nvSpPr>
          <p:cNvPr id="4" name="3 Marcador de contenido"/>
          <p:cNvSpPr>
            <a:spLocks noGrp="1"/>
          </p:cNvSpPr>
          <p:nvPr>
            <p:ph sz="quarter" idx="1"/>
          </p:nvPr>
        </p:nvSpPr>
        <p:spPr>
          <a:xfrm>
            <a:off x="638353" y="715993"/>
            <a:ext cx="7970809" cy="5857335"/>
          </a:xfrm>
        </p:spPr>
        <p:txBody>
          <a:bodyPr>
            <a:noAutofit/>
          </a:bodyPr>
          <a:lstStyle/>
          <a:p>
            <a:r>
              <a:rPr lang="es-ES" sz="1800" dirty="0" err="1" smtClean="0">
                <a:latin typeface="Arial" pitchFamily="34" charset="0"/>
                <a:cs typeface="Arial" pitchFamily="34" charset="0"/>
              </a:rPr>
              <a:t>Keynesian</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model</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Endogenous</a:t>
            </a:r>
            <a:r>
              <a:rPr lang="es-ES" sz="1800" dirty="0" smtClean="0">
                <a:latin typeface="Arial" pitchFamily="34" charset="0"/>
                <a:cs typeface="Arial" pitchFamily="34" charset="0"/>
              </a:rPr>
              <a:t> variable: </a:t>
            </a:r>
            <a:r>
              <a:rPr lang="es-ES" sz="1800" dirty="0" err="1" smtClean="0">
                <a:latin typeface="Arial" pitchFamily="34" charset="0"/>
                <a:cs typeface="Arial" pitchFamily="34" charset="0"/>
              </a:rPr>
              <a:t>Income</a:t>
            </a:r>
            <a:r>
              <a:rPr lang="es-ES" sz="1800" dirty="0" smtClean="0">
                <a:latin typeface="Arial" pitchFamily="34" charset="0"/>
                <a:cs typeface="Arial" pitchFamily="34" charset="0"/>
              </a:rPr>
              <a:t>)</a:t>
            </a:r>
          </a:p>
          <a:p>
            <a:pPr lvl="1"/>
            <a:r>
              <a:rPr lang="es-ES" sz="1600" b="1" dirty="0" err="1" smtClean="0">
                <a:latin typeface="Arial" pitchFamily="34" charset="0"/>
                <a:cs typeface="Arial" pitchFamily="34" charset="0"/>
              </a:rPr>
              <a:t>Fixed</a:t>
            </a:r>
            <a:r>
              <a:rPr lang="es-ES" sz="1600" b="1" dirty="0" smtClean="0">
                <a:latin typeface="Arial" pitchFamily="34" charset="0"/>
                <a:cs typeface="Arial" pitchFamily="34" charset="0"/>
              </a:rPr>
              <a:t> </a:t>
            </a:r>
            <a:r>
              <a:rPr lang="es-ES" sz="1600" b="1" dirty="0" err="1" smtClean="0">
                <a:latin typeface="Arial" pitchFamily="34" charset="0"/>
                <a:cs typeface="Arial" pitchFamily="34" charset="0"/>
              </a:rPr>
              <a:t>prices</a:t>
            </a:r>
            <a:endParaRPr lang="es-ES" sz="1600" b="1" dirty="0" smtClean="0">
              <a:latin typeface="Arial" pitchFamily="34" charset="0"/>
              <a:cs typeface="Arial" pitchFamily="34" charset="0"/>
            </a:endParaRPr>
          </a:p>
          <a:p>
            <a:pPr lvl="1"/>
            <a:r>
              <a:rPr lang="es-ES" sz="1600" dirty="0" err="1" smtClean="0">
                <a:latin typeface="Arial" pitchFamily="34" charset="0"/>
                <a:cs typeface="Arial" pitchFamily="34" charset="0"/>
              </a:rPr>
              <a:t>Pure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exchange</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economy</a:t>
            </a:r>
            <a:r>
              <a:rPr lang="es-ES" sz="1600" dirty="0" smtClean="0">
                <a:latin typeface="Arial" pitchFamily="34" charset="0"/>
                <a:cs typeface="Arial" pitchFamily="34" charset="0"/>
              </a:rPr>
              <a:t>. No </a:t>
            </a:r>
            <a:r>
              <a:rPr lang="es-ES" sz="1600" dirty="0" err="1" smtClean="0">
                <a:latin typeface="Arial" pitchFamily="34" charset="0"/>
                <a:cs typeface="Arial" pitchFamily="34" charset="0"/>
              </a:rPr>
              <a:t>money</a:t>
            </a:r>
            <a:endParaRPr lang="es-ES" sz="1600" dirty="0" smtClean="0">
              <a:latin typeface="Arial" pitchFamily="34" charset="0"/>
              <a:cs typeface="Arial" pitchFamily="34" charset="0"/>
            </a:endParaRPr>
          </a:p>
          <a:p>
            <a:pPr lvl="1"/>
            <a:endParaRPr lang="es-ES" sz="1600" dirty="0" smtClean="0">
              <a:latin typeface="Arial" pitchFamily="34" charset="0"/>
              <a:cs typeface="Arial" pitchFamily="34" charset="0"/>
            </a:endParaRPr>
          </a:p>
          <a:p>
            <a:r>
              <a:rPr lang="es-ES" sz="1800" dirty="0" smtClean="0">
                <a:latin typeface="Arial" pitchFamily="34" charset="0"/>
                <a:cs typeface="Arial" pitchFamily="34" charset="0"/>
              </a:rPr>
              <a:t>IS-LM </a:t>
            </a:r>
            <a:r>
              <a:rPr lang="es-ES" sz="1800" dirty="0" err="1" smtClean="0">
                <a:latin typeface="Arial" pitchFamily="34" charset="0"/>
                <a:cs typeface="Arial" pitchFamily="34" charset="0"/>
              </a:rPr>
              <a:t>Model</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Endogenous</a:t>
            </a:r>
            <a:r>
              <a:rPr lang="es-ES" sz="1800" dirty="0" smtClean="0">
                <a:latin typeface="Arial" pitchFamily="34" charset="0"/>
                <a:cs typeface="Arial" pitchFamily="34" charset="0"/>
              </a:rPr>
              <a:t> variables: </a:t>
            </a:r>
            <a:r>
              <a:rPr lang="es-ES" sz="1800" err="1" smtClean="0">
                <a:latin typeface="Arial" pitchFamily="34" charset="0"/>
                <a:cs typeface="Arial" pitchFamily="34" charset="0"/>
              </a:rPr>
              <a:t>income-interest</a:t>
            </a:r>
            <a:r>
              <a:rPr lang="es-ES" sz="1800" smtClean="0">
                <a:latin typeface="Arial" pitchFamily="34" charset="0"/>
                <a:cs typeface="Arial" pitchFamily="34" charset="0"/>
              </a:rPr>
              <a:t> rate)</a:t>
            </a:r>
            <a:endParaRPr lang="es-ES" sz="1800" dirty="0" smtClean="0">
              <a:latin typeface="Arial" pitchFamily="34" charset="0"/>
              <a:cs typeface="Arial" pitchFamily="34" charset="0"/>
            </a:endParaRPr>
          </a:p>
          <a:p>
            <a:pPr lvl="1"/>
            <a:r>
              <a:rPr lang="es-ES" sz="1600" b="1" dirty="0" err="1" smtClean="0">
                <a:latin typeface="Arial" pitchFamily="34" charset="0"/>
                <a:cs typeface="Arial" pitchFamily="34" charset="0"/>
              </a:rPr>
              <a:t>Fixed</a:t>
            </a:r>
            <a:r>
              <a:rPr lang="es-ES" sz="1600" b="1" dirty="0" smtClean="0">
                <a:latin typeface="Arial" pitchFamily="34" charset="0"/>
                <a:cs typeface="Arial" pitchFamily="34" charset="0"/>
              </a:rPr>
              <a:t> </a:t>
            </a:r>
            <a:r>
              <a:rPr lang="es-ES" sz="1600" b="1" dirty="0" err="1" smtClean="0">
                <a:latin typeface="Arial" pitchFamily="34" charset="0"/>
                <a:cs typeface="Arial" pitchFamily="34" charset="0"/>
              </a:rPr>
              <a:t>prices</a:t>
            </a:r>
            <a:endParaRPr lang="es-ES" sz="1600" b="1" dirty="0" smtClean="0">
              <a:latin typeface="Arial" pitchFamily="34" charset="0"/>
              <a:cs typeface="Arial" pitchFamily="34" charset="0"/>
            </a:endParaRPr>
          </a:p>
          <a:p>
            <a:pPr lvl="1"/>
            <a:r>
              <a:rPr lang="es-ES" sz="1600" dirty="0" err="1" smtClean="0">
                <a:latin typeface="Arial" pitchFamily="34" charset="0"/>
                <a:cs typeface="Arial" pitchFamily="34" charset="0"/>
              </a:rPr>
              <a:t>Monetary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economy</a:t>
            </a:r>
            <a:endParaRPr lang="es-ES" sz="1600" u="sng" dirty="0" smtClean="0">
              <a:latin typeface="Arial" pitchFamily="34" charset="0"/>
              <a:cs typeface="Arial" pitchFamily="34" charset="0"/>
            </a:endParaRPr>
          </a:p>
          <a:p>
            <a:pPr lvl="1"/>
            <a:r>
              <a:rPr lang="es-ES" sz="1600" dirty="0" smtClean="0">
                <a:latin typeface="Arial" pitchFamily="34" charset="0"/>
                <a:cs typeface="Arial" pitchFamily="34" charset="0"/>
              </a:rPr>
              <a:t>Open </a:t>
            </a:r>
            <a:r>
              <a:rPr lang="es-ES" sz="1600" dirty="0" err="1" smtClean="0">
                <a:latin typeface="Arial" pitchFamily="34" charset="0"/>
                <a:cs typeface="Arial" pitchFamily="34" charset="0"/>
              </a:rPr>
              <a:t>economy</a:t>
            </a:r>
            <a:r>
              <a:rPr lang="es-ES" sz="1600" dirty="0" smtClean="0">
                <a:latin typeface="Arial" pitchFamily="34" charset="0"/>
                <a:cs typeface="Arial" pitchFamily="34" charset="0"/>
              </a:rPr>
              <a:t> </a:t>
            </a:r>
            <a:r>
              <a:rPr lang="es-ES" sz="1600" dirty="0" err="1" smtClean="0">
                <a:solidFill>
                  <a:srgbClr val="FF0000"/>
                </a:solidFill>
                <a:latin typeface="Arial" pitchFamily="34" charset="0"/>
                <a:cs typeface="Arial" pitchFamily="34" charset="0"/>
              </a:rPr>
              <a:t>without</a:t>
            </a:r>
            <a:r>
              <a:rPr lang="es-ES" sz="1600" dirty="0" smtClean="0">
                <a:solidFill>
                  <a:srgbClr val="FF0000"/>
                </a:solidFill>
                <a:latin typeface="Arial" pitchFamily="34" charset="0"/>
                <a:cs typeface="Arial" pitchFamily="34" charset="0"/>
              </a:rPr>
              <a:t> capital </a:t>
            </a:r>
            <a:r>
              <a:rPr lang="es-ES" sz="1600" dirty="0" err="1" smtClean="0">
                <a:solidFill>
                  <a:srgbClr val="FF0000"/>
                </a:solidFill>
                <a:latin typeface="Arial" pitchFamily="34" charset="0"/>
                <a:cs typeface="Arial" pitchFamily="34" charset="0"/>
              </a:rPr>
              <a:t>flows</a:t>
            </a:r>
            <a:endParaRPr lang="es-ES" sz="1600" dirty="0" smtClean="0">
              <a:solidFill>
                <a:srgbClr val="FF0000"/>
              </a:solidFill>
              <a:latin typeface="Arial" pitchFamily="34" charset="0"/>
              <a:cs typeface="Arial" pitchFamily="34" charset="0"/>
            </a:endParaRPr>
          </a:p>
          <a:p>
            <a:pPr lvl="1">
              <a:buNone/>
            </a:pPr>
            <a:endParaRPr lang="es-ES" sz="1600" dirty="0" smtClean="0">
              <a:latin typeface="Arial" pitchFamily="34" charset="0"/>
              <a:cs typeface="Arial" pitchFamily="34" charset="0"/>
            </a:endParaRPr>
          </a:p>
          <a:p>
            <a:r>
              <a:rPr lang="es-ES" sz="1800" smtClean="0">
                <a:latin typeface="Arial" pitchFamily="34" charset="0"/>
                <a:cs typeface="Arial" pitchFamily="34" charset="0"/>
              </a:rPr>
              <a:t>IS-LM with capital mobility </a:t>
            </a:r>
            <a:r>
              <a:rPr lang="es-ES" sz="1800" dirty="0" smtClean="0">
                <a:latin typeface="Arial" pitchFamily="34" charset="0"/>
                <a:cs typeface="Arial" pitchFamily="34" charset="0"/>
              </a:rPr>
              <a:t>(</a:t>
            </a:r>
            <a:r>
              <a:rPr lang="es-ES" sz="1800" dirty="0" err="1" smtClean="0">
                <a:latin typeface="Arial" pitchFamily="34" charset="0"/>
                <a:cs typeface="Arial" pitchFamily="34" charset="0"/>
              </a:rPr>
              <a:t>Mundell</a:t>
            </a:r>
            <a:r>
              <a:rPr lang="es-ES" sz="1800" dirty="0" smtClean="0">
                <a:latin typeface="Arial" pitchFamily="34" charset="0"/>
                <a:cs typeface="Arial" pitchFamily="34" charset="0"/>
              </a:rPr>
              <a:t>-Fleming) (</a:t>
            </a:r>
            <a:r>
              <a:rPr lang="es-ES" sz="1800" dirty="0" err="1" smtClean="0">
                <a:latin typeface="Arial" pitchFamily="34" charset="0"/>
                <a:cs typeface="Arial" pitchFamily="34" charset="0"/>
              </a:rPr>
              <a:t>Endogenous</a:t>
            </a:r>
            <a:r>
              <a:rPr lang="es-ES" sz="1800" dirty="0" smtClean="0">
                <a:latin typeface="Arial" pitchFamily="34" charset="0"/>
                <a:cs typeface="Arial" pitchFamily="34" charset="0"/>
              </a:rPr>
              <a:t> variables: </a:t>
            </a:r>
            <a:r>
              <a:rPr lang="es-ES" sz="1800" dirty="0" err="1" smtClean="0">
                <a:latin typeface="Arial" pitchFamily="34" charset="0"/>
                <a:cs typeface="Arial" pitchFamily="34" charset="0"/>
              </a:rPr>
              <a:t>Income-interest</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rates</a:t>
            </a:r>
            <a:r>
              <a:rPr lang="es-ES" sz="1800" dirty="0" smtClean="0">
                <a:latin typeface="Arial" pitchFamily="34" charset="0"/>
                <a:cs typeface="Arial" pitchFamily="34" charset="0"/>
              </a:rPr>
              <a:t>)</a:t>
            </a:r>
          </a:p>
          <a:p>
            <a:pPr lvl="1"/>
            <a:r>
              <a:rPr lang="es-ES" sz="1600" b="1" dirty="0" err="1" smtClean="0">
                <a:latin typeface="Arial" pitchFamily="34" charset="0"/>
                <a:cs typeface="Arial" pitchFamily="34" charset="0"/>
              </a:rPr>
              <a:t>Fixed</a:t>
            </a:r>
            <a:r>
              <a:rPr lang="es-ES" sz="1600" b="1" dirty="0" smtClean="0">
                <a:latin typeface="Arial" pitchFamily="34" charset="0"/>
                <a:cs typeface="Arial" pitchFamily="34" charset="0"/>
              </a:rPr>
              <a:t> </a:t>
            </a:r>
            <a:r>
              <a:rPr lang="es-ES" sz="1600" b="1" dirty="0" err="1" smtClean="0">
                <a:latin typeface="Arial" pitchFamily="34" charset="0"/>
                <a:cs typeface="Arial" pitchFamily="34" charset="0"/>
              </a:rPr>
              <a:t>prices</a:t>
            </a:r>
            <a:endParaRPr lang="es-ES" sz="1600" b="1" dirty="0" smtClean="0">
              <a:latin typeface="Arial" pitchFamily="34" charset="0"/>
              <a:cs typeface="Arial" pitchFamily="34" charset="0"/>
            </a:endParaRPr>
          </a:p>
          <a:p>
            <a:pPr lvl="1"/>
            <a:r>
              <a:rPr lang="es-ES" sz="1600" smtClean="0">
                <a:latin typeface="Arial" pitchFamily="34" charset="0"/>
                <a:cs typeface="Arial" pitchFamily="34" charset="0"/>
              </a:rPr>
              <a:t>Monetary economy</a:t>
            </a:r>
            <a:endParaRPr lang="es-ES" sz="1600" u="sng" smtClean="0">
              <a:latin typeface="Arial" pitchFamily="34" charset="0"/>
              <a:cs typeface="Arial" pitchFamily="34" charset="0"/>
            </a:endParaRPr>
          </a:p>
          <a:p>
            <a:pPr lvl="1"/>
            <a:r>
              <a:rPr lang="es-ES" sz="1600" smtClean="0">
                <a:latin typeface="Arial" pitchFamily="34" charset="0"/>
                <a:cs typeface="Arial" pitchFamily="34" charset="0"/>
              </a:rPr>
              <a:t>Open </a:t>
            </a:r>
            <a:r>
              <a:rPr lang="es-ES" sz="1600" dirty="0" err="1" smtClean="0">
                <a:latin typeface="Arial" pitchFamily="34" charset="0"/>
                <a:cs typeface="Arial" pitchFamily="34" charset="0"/>
              </a:rPr>
              <a:t>economy</a:t>
            </a:r>
            <a:r>
              <a:rPr lang="es-ES" sz="1600" dirty="0" smtClean="0">
                <a:latin typeface="Arial" pitchFamily="34" charset="0"/>
                <a:cs typeface="Arial" pitchFamily="34" charset="0"/>
              </a:rPr>
              <a:t> </a:t>
            </a:r>
            <a:r>
              <a:rPr lang="es-ES" sz="1600" dirty="0" err="1" smtClean="0">
                <a:latin typeface="Arial" pitchFamily="34" charset="0"/>
                <a:cs typeface="Arial" pitchFamily="34" charset="0"/>
              </a:rPr>
              <a:t>with</a:t>
            </a:r>
            <a:r>
              <a:rPr lang="es-ES" sz="1600" dirty="0" smtClean="0">
                <a:latin typeface="Arial" pitchFamily="34" charset="0"/>
                <a:cs typeface="Arial" pitchFamily="34" charset="0"/>
              </a:rPr>
              <a:t> </a:t>
            </a:r>
            <a:r>
              <a:rPr lang="es-ES" sz="1600" smtClean="0">
                <a:latin typeface="Arial" pitchFamily="34" charset="0"/>
                <a:cs typeface="Arial" pitchFamily="34" charset="0"/>
              </a:rPr>
              <a:t>capital flows</a:t>
            </a:r>
            <a:endParaRPr lang="es-ES" sz="1600" dirty="0" smtClean="0">
              <a:latin typeface="Arial" pitchFamily="34" charset="0"/>
              <a:cs typeface="Arial" pitchFamily="34" charset="0"/>
            </a:endParaRPr>
          </a:p>
          <a:p>
            <a:r>
              <a:rPr lang="es-ES" sz="1800" smtClean="0">
                <a:latin typeface="Arial" pitchFamily="34" charset="0"/>
                <a:cs typeface="Arial" pitchFamily="34" charset="0"/>
              </a:rPr>
              <a:t>Aggregate supply and demand model </a:t>
            </a:r>
            <a:r>
              <a:rPr lang="es-ES" sz="1800" dirty="0" smtClean="0">
                <a:latin typeface="Arial" pitchFamily="34" charset="0"/>
                <a:cs typeface="Arial" pitchFamily="34" charset="0"/>
              </a:rPr>
              <a:t>(</a:t>
            </a:r>
            <a:r>
              <a:rPr lang="es-ES" sz="1800" dirty="0" err="1" smtClean="0">
                <a:latin typeface="Arial" pitchFamily="34" charset="0"/>
                <a:cs typeface="Arial" pitchFamily="34" charset="0"/>
              </a:rPr>
              <a:t>Endogenous</a:t>
            </a:r>
            <a:r>
              <a:rPr lang="es-ES" sz="1800" dirty="0" smtClean="0">
                <a:latin typeface="Arial" pitchFamily="34" charset="0"/>
                <a:cs typeface="Arial" pitchFamily="34" charset="0"/>
              </a:rPr>
              <a:t> variables: </a:t>
            </a:r>
            <a:r>
              <a:rPr lang="es-ES" sz="1800" err="1" smtClean="0">
                <a:latin typeface="Arial" pitchFamily="34" charset="0"/>
                <a:cs typeface="Arial" pitchFamily="34" charset="0"/>
              </a:rPr>
              <a:t>Prices-Income</a:t>
            </a:r>
            <a:r>
              <a:rPr lang="es-ES" sz="1800" smtClean="0">
                <a:latin typeface="Arial" pitchFamily="34" charset="0"/>
                <a:cs typeface="Arial" pitchFamily="34" charset="0"/>
              </a:rPr>
              <a:t>). AS-AD diagram</a:t>
            </a:r>
            <a:endParaRPr lang="es-ES" sz="1800" dirty="0" smtClean="0">
              <a:latin typeface="Arial" pitchFamily="34" charset="0"/>
              <a:cs typeface="Arial" pitchFamily="34" charset="0"/>
            </a:endParaRPr>
          </a:p>
          <a:p>
            <a:pPr lvl="1"/>
            <a:r>
              <a:rPr lang="es-ES" sz="1600" smtClean="0">
                <a:latin typeface="Arial" pitchFamily="34" charset="0"/>
                <a:cs typeface="Arial" pitchFamily="34" charset="0"/>
              </a:rPr>
              <a:t>Sticky prices</a:t>
            </a:r>
            <a:endParaRPr lang="es-ES" sz="1600" dirty="0" smtClean="0">
              <a:latin typeface="Arial" pitchFamily="34" charset="0"/>
              <a:cs typeface="Arial" pitchFamily="34" charset="0"/>
            </a:endParaRPr>
          </a:p>
          <a:p>
            <a:pPr lvl="1"/>
            <a:r>
              <a:rPr lang="es-ES" sz="1600" smtClean="0">
                <a:latin typeface="Arial" pitchFamily="34" charset="0"/>
                <a:cs typeface="Arial" pitchFamily="34" charset="0"/>
              </a:rPr>
              <a:t>Monetary economy</a:t>
            </a:r>
            <a:endParaRPr lang="es-ES" sz="1600" u="sng" smtClean="0">
              <a:latin typeface="Arial" pitchFamily="34" charset="0"/>
              <a:cs typeface="Arial" pitchFamily="34" charset="0"/>
            </a:endParaRPr>
          </a:p>
          <a:p>
            <a:r>
              <a:rPr lang="es-ES" sz="1800" smtClean="0">
                <a:latin typeface="Arial" pitchFamily="34" charset="0"/>
                <a:cs typeface="Arial" pitchFamily="34" charset="0"/>
              </a:rPr>
              <a:t>Dynamic AS-AD model (endogenous variables: inflation rates and income)</a:t>
            </a:r>
            <a:endParaRPr lang="es-ES" sz="1800" dirty="0" smtClean="0">
              <a:latin typeface="Arial" pitchFamily="34" charset="0"/>
              <a:cs typeface="Arial" pitchFamily="34" charset="0"/>
            </a:endParaRPr>
          </a:p>
        </p:txBody>
      </p:sp>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3849" y="0"/>
            <a:ext cx="7772400" cy="846796"/>
          </a:xfrm>
        </p:spPr>
        <p:txBody>
          <a:bodyPr>
            <a:normAutofit/>
          </a:bodyPr>
          <a:lstStyle/>
          <a:p>
            <a:r>
              <a:rPr lang="es-ES" dirty="0" err="1" smtClean="0"/>
              <a:t>Keynesian</a:t>
            </a:r>
            <a:r>
              <a:rPr lang="es-ES" dirty="0" smtClean="0"/>
              <a:t> </a:t>
            </a:r>
            <a:r>
              <a:rPr lang="es-ES" dirty="0" err="1" smtClean="0"/>
              <a:t>model</a:t>
            </a:r>
            <a:r>
              <a:rPr lang="es-ES" dirty="0" smtClean="0"/>
              <a:t>: </a:t>
            </a:r>
            <a:r>
              <a:rPr lang="es-ES" dirty="0" err="1" smtClean="0"/>
              <a:t>assumptions</a:t>
            </a:r>
            <a:endParaRPr lang="es-ES" dirty="0"/>
          </a:p>
        </p:txBody>
      </p:sp>
      <p:sp>
        <p:nvSpPr>
          <p:cNvPr id="3" name="2 Marcador de número de diapositiva"/>
          <p:cNvSpPr>
            <a:spLocks noGrp="1"/>
          </p:cNvSpPr>
          <p:nvPr>
            <p:ph type="sldNum" sz="quarter" idx="12"/>
          </p:nvPr>
        </p:nvSpPr>
        <p:spPr/>
        <p:txBody>
          <a:bodyPr/>
          <a:lstStyle/>
          <a:p>
            <a:r>
              <a:rPr lang="en-US" altLang="en-US" smtClean="0"/>
              <a:t>Pág.</a:t>
            </a:r>
            <a:fld id="{D9D5A8DD-7968-4144-885E-A2EA99C4B817}" type="slidenum">
              <a:rPr lang="en-US" altLang="en-US" smtClean="0"/>
              <a:pPr/>
              <a:t>9</a:t>
            </a:fld>
            <a:endParaRPr lang="en-US" altLang="en-US"/>
          </a:p>
        </p:txBody>
      </p:sp>
      <p:sp>
        <p:nvSpPr>
          <p:cNvPr id="4" name="3 Marcador de contenido"/>
          <p:cNvSpPr>
            <a:spLocks noGrp="1"/>
          </p:cNvSpPr>
          <p:nvPr>
            <p:ph sz="quarter" idx="1"/>
          </p:nvPr>
        </p:nvSpPr>
        <p:spPr>
          <a:xfrm>
            <a:off x="638353" y="715993"/>
            <a:ext cx="7970809" cy="5684807"/>
          </a:xfrm>
        </p:spPr>
        <p:txBody>
          <a:bodyPr>
            <a:noAutofit/>
          </a:bodyPr>
          <a:lstStyle/>
          <a:p>
            <a:r>
              <a:rPr lang="es-ES" sz="1800" smtClean="0">
                <a:latin typeface="Arial" pitchFamily="34" charset="0"/>
                <a:cs typeface="Arial" pitchFamily="34" charset="0"/>
              </a:rPr>
              <a:t>Government sector:</a:t>
            </a:r>
            <a:endParaRPr lang="es-ES" sz="1800" dirty="0" smtClean="0">
              <a:latin typeface="Arial" pitchFamily="34" charset="0"/>
              <a:cs typeface="Arial" pitchFamily="34" charset="0"/>
            </a:endParaRPr>
          </a:p>
          <a:p>
            <a:pPr>
              <a:buNone/>
            </a:pPr>
            <a:endParaRPr lang="es-ES" sz="1800" dirty="0" smtClean="0">
              <a:latin typeface="Arial" pitchFamily="34" charset="0"/>
              <a:cs typeface="Arial" pitchFamily="34" charset="0"/>
            </a:endParaRPr>
          </a:p>
          <a:p>
            <a:pPr>
              <a:buNone/>
            </a:pPr>
            <a:r>
              <a:rPr lang="es-ES" sz="1800" dirty="0" smtClean="0">
                <a:latin typeface="Arial" pitchFamily="34" charset="0"/>
                <a:cs typeface="Arial" pitchFamily="34" charset="0"/>
              </a:rPr>
              <a:t>		</a:t>
            </a:r>
          </a:p>
          <a:p>
            <a:pPr algn="just">
              <a:buNone/>
            </a:pPr>
            <a:endParaRPr lang="es-ES" sz="1800" dirty="0" smtClean="0">
              <a:latin typeface="Arial" pitchFamily="34" charset="0"/>
              <a:cs typeface="Arial" pitchFamily="34" charset="0"/>
            </a:endParaRPr>
          </a:p>
          <a:p>
            <a:pPr algn="just">
              <a:buNone/>
            </a:pPr>
            <a:r>
              <a:rPr lang="es-ES" sz="1800" dirty="0" smtClean="0">
                <a:latin typeface="Arial" pitchFamily="34" charset="0"/>
                <a:cs typeface="Arial" pitchFamily="34" charset="0"/>
              </a:rPr>
              <a:t>	 (</a:t>
            </a:r>
            <a:r>
              <a:rPr lang="es-ES" sz="1800" smtClean="0">
                <a:latin typeface="Arial" pitchFamily="34" charset="0"/>
                <a:cs typeface="Arial" pitchFamily="34" charset="0"/>
              </a:rPr>
              <a:t>0&lt;t&lt;1)</a:t>
            </a:r>
          </a:p>
          <a:p>
            <a:r>
              <a:rPr lang="es-ES" sz="1800" smtClean="0">
                <a:latin typeface="Arial" pitchFamily="34" charset="0"/>
                <a:cs typeface="Arial" pitchFamily="34" charset="0"/>
              </a:rPr>
              <a:t> Budget </a:t>
            </a:r>
            <a:r>
              <a:rPr lang="es-ES" sz="1800" dirty="0" err="1" smtClean="0">
                <a:latin typeface="Arial" pitchFamily="34" charset="0"/>
                <a:cs typeface="Arial" pitchFamily="34" charset="0"/>
              </a:rPr>
              <a:t>deficit</a:t>
            </a:r>
            <a:r>
              <a:rPr lang="es-ES" sz="1800" dirty="0" smtClean="0">
                <a:latin typeface="Arial" pitchFamily="34" charset="0"/>
                <a:cs typeface="Arial" pitchFamily="34" charset="0"/>
              </a:rPr>
              <a:t> (BS) </a:t>
            </a:r>
            <a:r>
              <a:rPr lang="es-ES" sz="1800" dirty="0" err="1" smtClean="0">
                <a:latin typeface="Arial" pitchFamily="34" charset="0"/>
                <a:cs typeface="Arial" pitchFamily="34" charset="0"/>
              </a:rPr>
              <a:t>is</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defined</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by</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the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difference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between</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taxes</a:t>
            </a:r>
            <a:r>
              <a:rPr lang="es-ES" sz="1800" dirty="0" smtClean="0">
                <a:latin typeface="Arial" pitchFamily="34" charset="0"/>
                <a:cs typeface="Arial" pitchFamily="34" charset="0"/>
              </a:rPr>
              <a:t> and </a:t>
            </a:r>
            <a:r>
              <a:rPr lang="es-ES" sz="1800" dirty="0" err="1" smtClean="0">
                <a:latin typeface="Arial" pitchFamily="34" charset="0"/>
                <a:cs typeface="Arial" pitchFamily="34" charset="0"/>
              </a:rPr>
              <a:t>the</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sum</a:t>
            </a:r>
            <a:r>
              <a:rPr lang="es-ES" sz="1800" dirty="0" smtClean="0">
                <a:latin typeface="Arial" pitchFamily="34" charset="0"/>
                <a:cs typeface="Arial" pitchFamily="34" charset="0"/>
              </a:rPr>
              <a:t> of </a:t>
            </a:r>
            <a:r>
              <a:rPr lang="es-ES" sz="1800" err="1" smtClean="0">
                <a:latin typeface="Arial" pitchFamily="34" charset="0"/>
                <a:cs typeface="Arial" pitchFamily="34" charset="0"/>
              </a:rPr>
              <a:t>government</a:t>
            </a:r>
            <a:r>
              <a:rPr lang="es-ES" sz="1800" smtClean="0">
                <a:latin typeface="Arial" pitchFamily="34" charset="0"/>
                <a:cs typeface="Arial" pitchFamily="34" charset="0"/>
              </a:rPr>
              <a:t> purchases (G) and transfers (TR).</a:t>
            </a:r>
            <a:endParaRPr lang="es-ES" sz="1800" dirty="0" smtClean="0">
              <a:latin typeface="Arial" pitchFamily="34" charset="0"/>
              <a:cs typeface="Arial" pitchFamily="34" charset="0"/>
            </a:endParaRPr>
          </a:p>
          <a:p>
            <a:pPr algn="just"/>
            <a:endParaRPr lang="es-ES" sz="1800" b="1" u="sng" dirty="0" smtClean="0">
              <a:latin typeface="Arial" pitchFamily="34" charset="0"/>
              <a:cs typeface="Arial" pitchFamily="34" charset="0"/>
            </a:endParaRPr>
          </a:p>
          <a:p>
            <a:pPr algn="just"/>
            <a:endParaRPr lang="es-ES" sz="1800" b="1" u="sng" smtClean="0">
              <a:latin typeface="Arial" pitchFamily="34" charset="0"/>
              <a:cs typeface="Arial" pitchFamily="34" charset="0"/>
            </a:endParaRPr>
          </a:p>
          <a:p>
            <a:pPr algn="just"/>
            <a:r>
              <a:rPr lang="es-ES" sz="1800" b="1" u="sng" smtClean="0">
                <a:latin typeface="Arial" pitchFamily="34" charset="0"/>
                <a:cs typeface="Arial" pitchFamily="34" charset="0"/>
              </a:rPr>
              <a:t>Open </a:t>
            </a:r>
            <a:r>
              <a:rPr lang="es-ES" sz="1800" b="1" u="sng" dirty="0" err="1" smtClean="0">
                <a:latin typeface="Arial" pitchFamily="34" charset="0"/>
                <a:cs typeface="Arial" pitchFamily="34" charset="0"/>
              </a:rPr>
              <a:t>Economy</a:t>
            </a:r>
            <a:r>
              <a:rPr lang="es-ES" sz="1800" smtClean="0">
                <a:latin typeface="Arial" pitchFamily="34" charset="0"/>
                <a:cs typeface="Arial" pitchFamily="34" charset="0"/>
              </a:rPr>
              <a:t>: net export is a decreasing function of national income. The coefficient m, is the marginal propensity to import.</a:t>
            </a:r>
            <a:endParaRPr lang="es-ES" sz="1800" dirty="0" smtClean="0">
              <a:latin typeface="Arial" pitchFamily="34" charset="0"/>
              <a:cs typeface="Arial" pitchFamily="34" charset="0"/>
            </a:endParaRPr>
          </a:p>
          <a:p>
            <a:pPr>
              <a:buNone/>
            </a:pPr>
            <a:endParaRPr lang="es-ES" sz="1800" b="1" u="sng" dirty="0" smtClean="0">
              <a:latin typeface="Arial" pitchFamily="34" charset="0"/>
              <a:cs typeface="Arial" pitchFamily="34" charset="0"/>
            </a:endParaRPr>
          </a:p>
          <a:p>
            <a:pPr algn="just"/>
            <a:endParaRPr lang="es-ES" sz="1800" b="1" u="sng" smtClean="0">
              <a:latin typeface="Arial" pitchFamily="34" charset="0"/>
              <a:cs typeface="Arial" pitchFamily="34" charset="0"/>
            </a:endParaRPr>
          </a:p>
          <a:p>
            <a:pPr algn="just"/>
            <a:r>
              <a:rPr lang="es-ES" sz="1800" b="1" u="sng" smtClean="0">
                <a:latin typeface="Arial" pitchFamily="34" charset="0"/>
                <a:cs typeface="Arial" pitchFamily="34" charset="0"/>
              </a:rPr>
              <a:t>No money</a:t>
            </a:r>
            <a:endParaRPr lang="es-ES" sz="1800" b="1" i="1" u="sng" dirty="0" smtClean="0">
              <a:solidFill>
                <a:srgbClr val="FF0000"/>
              </a:solidFill>
              <a:latin typeface="Arial" pitchFamily="34" charset="0"/>
              <a:cs typeface="Arial" pitchFamily="34" charset="0"/>
            </a:endParaRPr>
          </a:p>
          <a:p>
            <a:pPr algn="just"/>
            <a:r>
              <a:rPr lang="es-ES" sz="1800" b="1" u="sng" dirty="0" err="1" smtClean="0">
                <a:latin typeface="Arial" pitchFamily="34" charset="0"/>
                <a:cs typeface="Arial" pitchFamily="34" charset="0"/>
              </a:rPr>
              <a:t>Fixed</a:t>
            </a:r>
            <a:r>
              <a:rPr lang="es-ES" sz="1800" b="1" u="sng" dirty="0" smtClean="0">
                <a:latin typeface="Arial" pitchFamily="34" charset="0"/>
                <a:cs typeface="Arial" pitchFamily="34" charset="0"/>
              </a:rPr>
              <a:t> </a:t>
            </a:r>
            <a:r>
              <a:rPr lang="es-ES" sz="1800" b="1" u="sng" dirty="0" err="1" smtClean="0">
                <a:latin typeface="Arial" pitchFamily="34" charset="0"/>
                <a:cs typeface="Arial" pitchFamily="34" charset="0"/>
              </a:rPr>
              <a:t>prices</a:t>
            </a:r>
            <a:r>
              <a:rPr lang="es-ES" sz="1800" dirty="0" smtClean="0">
                <a:latin typeface="Arial" pitchFamily="34" charset="0"/>
                <a:cs typeface="Arial" pitchFamily="34" charset="0"/>
              </a:rPr>
              <a:t>: no </a:t>
            </a:r>
            <a:r>
              <a:rPr lang="es-ES" sz="1800" dirty="0" err="1" smtClean="0">
                <a:latin typeface="Arial" pitchFamily="34" charset="0"/>
                <a:cs typeface="Arial" pitchFamily="34" charset="0"/>
              </a:rPr>
              <a:t>inflation</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nor</a:t>
            </a:r>
            <a:r>
              <a:rPr lang="es-ES" sz="1800" dirty="0" smtClean="0">
                <a:latin typeface="Arial" pitchFamily="34" charset="0"/>
                <a:cs typeface="Arial" pitchFamily="34" charset="0"/>
              </a:rPr>
              <a:t> </a:t>
            </a:r>
            <a:r>
              <a:rPr lang="es-ES" sz="1800" dirty="0" err="1" smtClean="0">
                <a:latin typeface="Arial" pitchFamily="34" charset="0"/>
                <a:cs typeface="Arial" pitchFamily="34" charset="0"/>
              </a:rPr>
              <a:t>deflation</a:t>
            </a:r>
            <a:endParaRPr lang="es-ES" sz="1800" dirty="0">
              <a:latin typeface="Arial" pitchFamily="34" charset="0"/>
              <a:cs typeface="Arial" pitchFamily="34" charset="0"/>
            </a:endParaRPr>
          </a:p>
        </p:txBody>
      </p:sp>
      <p:graphicFrame>
        <p:nvGraphicFramePr>
          <p:cNvPr id="8" name="Object 1029"/>
          <p:cNvGraphicFramePr>
            <a:graphicFrameLocks noChangeAspect="1"/>
          </p:cNvGraphicFramePr>
          <p:nvPr/>
        </p:nvGraphicFramePr>
        <p:xfrm>
          <a:off x="2414588" y="1138687"/>
          <a:ext cx="4243387" cy="896488"/>
        </p:xfrm>
        <a:graphic>
          <a:graphicData uri="http://schemas.openxmlformats.org/presentationml/2006/ole">
            <p:oleObj spid="_x0000_s222210" name="Ecuación" r:id="rId4" imgW="1688760" imgH="406080" progId="Equation.3">
              <p:embed/>
            </p:oleObj>
          </a:graphicData>
        </a:graphic>
      </p:graphicFrame>
      <p:graphicFrame>
        <p:nvGraphicFramePr>
          <p:cNvPr id="222213" name="Object 5"/>
          <p:cNvGraphicFramePr>
            <a:graphicFrameLocks noChangeAspect="1"/>
          </p:cNvGraphicFramePr>
          <p:nvPr/>
        </p:nvGraphicFramePr>
        <p:xfrm>
          <a:off x="3044316" y="3121055"/>
          <a:ext cx="3073400" cy="476250"/>
        </p:xfrm>
        <a:graphic>
          <a:graphicData uri="http://schemas.openxmlformats.org/presentationml/2006/ole">
            <p:oleObj spid="_x0000_s222213" name="Ecuación" r:id="rId5" imgW="1193760" imgH="177480" progId="Equation.3">
              <p:embed/>
            </p:oleObj>
          </a:graphicData>
        </a:graphic>
      </p:graphicFrame>
      <p:graphicFrame>
        <p:nvGraphicFramePr>
          <p:cNvPr id="222217" name="Object 9"/>
          <p:cNvGraphicFramePr>
            <a:graphicFrameLocks noChangeAspect="1"/>
          </p:cNvGraphicFramePr>
          <p:nvPr/>
        </p:nvGraphicFramePr>
        <p:xfrm flipV="1">
          <a:off x="2856752" y="4544774"/>
          <a:ext cx="2911475" cy="436562"/>
        </p:xfrm>
        <a:graphic>
          <a:graphicData uri="http://schemas.openxmlformats.org/presentationml/2006/ole">
            <p:oleObj spid="_x0000_s222217" name="Ecuación" r:id="rId6" imgW="1079280" imgH="177480" progId="Equation.3">
              <p:embed/>
            </p:oleObj>
          </a:graphicData>
        </a:graphic>
      </p:graphicFrame>
    </p:spTree>
  </p:cSld>
  <p:clrMapOvr>
    <a:masterClrMapping/>
  </p:clrMapOvr>
  <p:transition spd="med">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2229</TotalTime>
  <Words>1511</Words>
  <Application>Microsoft Office PowerPoint</Application>
  <PresentationFormat>Presentación en pantalla (4:3)</PresentationFormat>
  <Paragraphs>443</Paragraphs>
  <Slides>32</Slides>
  <Notes>32</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32</vt:i4>
      </vt:variant>
    </vt:vector>
  </HeadingPairs>
  <TitlesOfParts>
    <vt:vector size="34" baseType="lpstr">
      <vt:lpstr>Equidad</vt:lpstr>
      <vt:lpstr>Ecuación</vt:lpstr>
      <vt:lpstr>Diapositiva 1</vt:lpstr>
      <vt:lpstr>Measuring the macroeconomy</vt:lpstr>
      <vt:lpstr>Macroeconomic model</vt:lpstr>
      <vt:lpstr>Key concepts</vt:lpstr>
      <vt:lpstr>Intended expenditure or aggregate demand components</vt:lpstr>
      <vt:lpstr>The circular flow of economic activity</vt:lpstr>
      <vt:lpstr>National income identity</vt:lpstr>
      <vt:lpstr>Short-run macroeconomic models</vt:lpstr>
      <vt:lpstr>Keynesian model: assumptions</vt:lpstr>
      <vt:lpstr>Keynesian model</vt:lpstr>
      <vt:lpstr>Keynesian model</vt:lpstr>
      <vt:lpstr>Keynesian model </vt:lpstr>
      <vt:lpstr>Simple keynesian model</vt:lpstr>
      <vt:lpstr>Keynesian model</vt:lpstr>
      <vt:lpstr>Keynesian model</vt:lpstr>
      <vt:lpstr>Keynesian model</vt:lpstr>
      <vt:lpstr>Check </vt:lpstr>
      <vt:lpstr>Diapositiva 18</vt:lpstr>
      <vt:lpstr>Expansionary vs. Contractionary policies</vt:lpstr>
      <vt:lpstr>The model</vt:lpstr>
      <vt:lpstr>45º LINE: EQUILIBRIUM  CONDITION Y=DA</vt:lpstr>
      <vt:lpstr>THE INTENDED EXPENDITURE OR AD</vt:lpstr>
      <vt:lpstr>THE EQUILIBRIUM</vt:lpstr>
      <vt:lpstr>¿HOW AN INCREASE IN NET EXPORT WOULD AFFECT THE EQUILIBRIUM INCOME? </vt:lpstr>
      <vt:lpstr>HIGHLIGHTS</vt:lpstr>
      <vt:lpstr>Multiplier effect</vt:lpstr>
      <vt:lpstr>Fiscal policy and Budget surplus</vt:lpstr>
      <vt:lpstr>Diapositiva 28</vt:lpstr>
      <vt:lpstr>Diapositiva 29</vt:lpstr>
      <vt:lpstr>An increase in the Government purchases</vt:lpstr>
      <vt:lpstr>An Increase in the Transfers  </vt:lpstr>
      <vt:lpstr>An increase in the tax rate</vt:lpstr>
    </vt:vector>
  </TitlesOfParts>
  <Company>Rose State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Faculty/Staff</dc:creator>
  <cp:lastModifiedBy>Emilio</cp:lastModifiedBy>
  <cp:revision>239</cp:revision>
  <dcterms:created xsi:type="dcterms:W3CDTF">1999-11-02T21:02:05Z</dcterms:created>
  <dcterms:modified xsi:type="dcterms:W3CDTF">2013-10-28T11:33:28Z</dcterms:modified>
</cp:coreProperties>
</file>