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sldIdLst>
    <p:sldId id="256" r:id="rId2"/>
    <p:sldId id="264" r:id="rId3"/>
    <p:sldId id="265" r:id="rId4"/>
    <p:sldId id="257" r:id="rId5"/>
    <p:sldId id="259" r:id="rId6"/>
    <p:sldId id="278" r:id="rId7"/>
    <p:sldId id="279" r:id="rId8"/>
    <p:sldId id="266" r:id="rId9"/>
    <p:sldId id="267" r:id="rId10"/>
    <p:sldId id="268" r:id="rId11"/>
    <p:sldId id="269" r:id="rId12"/>
    <p:sldId id="276" r:id="rId13"/>
    <p:sldId id="270" r:id="rId14"/>
    <p:sldId id="271" r:id="rId15"/>
    <p:sldId id="261" r:id="rId16"/>
    <p:sldId id="272" r:id="rId17"/>
    <p:sldId id="273" r:id="rId18"/>
    <p:sldId id="277" r:id="rId19"/>
    <p:sldId id="274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uE" initials="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</p:showPr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24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10-23T10:50:41.646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87BC72-6399-4725-AE74-A89FE1ABA2BE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B18D8A3B-E9DC-4B2C-B851-1ED5EBCA03B4}">
      <dgm:prSet phldrT="[Texto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s-ES_tradnl" dirty="0" smtClean="0"/>
            <a:t>HERRAMIENTAS</a:t>
          </a:r>
          <a:endParaRPr lang="es-ES_tradnl" dirty="0"/>
        </a:p>
      </dgm:t>
    </dgm:pt>
    <dgm:pt modelId="{1C687AB7-A0EB-4158-9C47-CA7A9EBCB289}" type="parTrans" cxnId="{767E485C-CDFD-49F6-BC05-3F56B317F8ED}">
      <dgm:prSet/>
      <dgm:spPr/>
      <dgm:t>
        <a:bodyPr/>
        <a:lstStyle/>
        <a:p>
          <a:endParaRPr lang="es-ES_tradnl"/>
        </a:p>
      </dgm:t>
    </dgm:pt>
    <dgm:pt modelId="{F4E665DB-206D-411E-8D8E-3F9CB714BC84}" type="sibTrans" cxnId="{767E485C-CDFD-49F6-BC05-3F56B317F8ED}">
      <dgm:prSet/>
      <dgm:spPr/>
      <dgm:t>
        <a:bodyPr/>
        <a:lstStyle/>
        <a:p>
          <a:endParaRPr lang="es-ES_tradnl"/>
        </a:p>
      </dgm:t>
    </dgm:pt>
    <dgm:pt modelId="{D1F29E08-509E-4081-BE72-8A9D094C4AB3}">
      <dgm:prSet phldrT="[Texto]"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ES_tradnl" sz="4000" dirty="0" smtClean="0"/>
            <a:t>Cuestionario</a:t>
          </a:r>
          <a:r>
            <a:rPr lang="es-ES_tradnl" sz="5900" dirty="0" smtClean="0"/>
            <a:t> </a:t>
          </a:r>
          <a:r>
            <a:rPr lang="es-ES_tradnl" sz="3600" dirty="0" err="1" smtClean="0"/>
            <a:t>Bartram</a:t>
          </a:r>
          <a:r>
            <a:rPr lang="es-ES_tradnl" sz="3600" dirty="0" smtClean="0"/>
            <a:t> y </a:t>
          </a:r>
          <a:r>
            <a:rPr lang="es-ES_tradnl" sz="3600" dirty="0" err="1" smtClean="0"/>
            <a:t>Walton</a:t>
          </a:r>
          <a:r>
            <a:rPr lang="es-ES_tradnl" sz="3600" dirty="0" smtClean="0"/>
            <a:t> </a:t>
          </a:r>
          <a:r>
            <a:rPr lang="es-ES_tradnl" sz="2400" dirty="0" smtClean="0"/>
            <a:t>(adaptado a la clase)</a:t>
          </a:r>
          <a:endParaRPr lang="es-ES_tradnl" sz="2400" dirty="0"/>
        </a:p>
      </dgm:t>
    </dgm:pt>
    <dgm:pt modelId="{9D9EAAF1-8235-4AB3-A362-64E1DC1D8277}" type="parTrans" cxnId="{99A55225-2FAB-4929-ADA3-FB3C680B649B}">
      <dgm:prSet/>
      <dgm:spPr/>
      <dgm:t>
        <a:bodyPr/>
        <a:lstStyle/>
        <a:p>
          <a:endParaRPr lang="es-ES_tradnl"/>
        </a:p>
      </dgm:t>
    </dgm:pt>
    <dgm:pt modelId="{EAFB6764-81D6-477D-A868-9CFF508F98D1}" type="sibTrans" cxnId="{99A55225-2FAB-4929-ADA3-FB3C680B649B}">
      <dgm:prSet/>
      <dgm:spPr/>
      <dgm:t>
        <a:bodyPr/>
        <a:lstStyle/>
        <a:p>
          <a:endParaRPr lang="es-ES_tradnl"/>
        </a:p>
      </dgm:t>
    </dgm:pt>
    <dgm:pt modelId="{43555329-0DB3-4463-ACDD-01BE632167C5}">
      <dgm:prSet phldrT="[Texto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ES_tradnl" dirty="0" smtClean="0"/>
            <a:t>Grabación audio</a:t>
          </a:r>
          <a:endParaRPr lang="es-ES_tradnl" dirty="0"/>
        </a:p>
      </dgm:t>
    </dgm:pt>
    <dgm:pt modelId="{CB18020C-4231-4323-A8DD-186131A86C2A}" type="parTrans" cxnId="{4B44F290-A1A4-445D-8379-20C60328A547}">
      <dgm:prSet/>
      <dgm:spPr/>
      <dgm:t>
        <a:bodyPr/>
        <a:lstStyle/>
        <a:p>
          <a:endParaRPr lang="es-ES_tradnl"/>
        </a:p>
      </dgm:t>
    </dgm:pt>
    <dgm:pt modelId="{F21F85AC-CAC2-4E5E-96AD-5EFF13C6BBBF}" type="sibTrans" cxnId="{4B44F290-A1A4-445D-8379-20C60328A547}">
      <dgm:prSet/>
      <dgm:spPr/>
      <dgm:t>
        <a:bodyPr/>
        <a:lstStyle/>
        <a:p>
          <a:endParaRPr lang="es-ES_tradnl"/>
        </a:p>
      </dgm:t>
    </dgm:pt>
    <dgm:pt modelId="{6FB3D38B-9FA7-48B2-B0B6-52E7BFBFCBD6}">
      <dgm:prSet phldrT="[Texto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ES_tradnl" dirty="0" smtClean="0"/>
            <a:t>Encuesta al alumno/a</a:t>
          </a:r>
          <a:endParaRPr lang="es-ES_tradnl" dirty="0"/>
        </a:p>
      </dgm:t>
    </dgm:pt>
    <dgm:pt modelId="{F347475E-681B-46E6-AC5C-DA1A6E2001CE}" type="parTrans" cxnId="{EA0376F8-5E35-4CA5-AFB8-8CA5762D3F5B}">
      <dgm:prSet/>
      <dgm:spPr/>
      <dgm:t>
        <a:bodyPr/>
        <a:lstStyle/>
        <a:p>
          <a:endParaRPr lang="es-ES_tradnl"/>
        </a:p>
      </dgm:t>
    </dgm:pt>
    <dgm:pt modelId="{D36E2B35-83EF-4E45-83C6-03D77289736B}" type="sibTrans" cxnId="{EA0376F8-5E35-4CA5-AFB8-8CA5762D3F5B}">
      <dgm:prSet/>
      <dgm:spPr/>
      <dgm:t>
        <a:bodyPr/>
        <a:lstStyle/>
        <a:p>
          <a:endParaRPr lang="es-ES_tradnl"/>
        </a:p>
      </dgm:t>
    </dgm:pt>
    <dgm:pt modelId="{F005E741-C20A-4259-8A59-4AEE4F6E3A22}">
      <dgm:prSet phldrT="[Texto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ES_tradnl" dirty="0" smtClean="0"/>
            <a:t>Observación en el aula</a:t>
          </a:r>
          <a:endParaRPr lang="es-ES_tradnl" dirty="0"/>
        </a:p>
      </dgm:t>
    </dgm:pt>
    <dgm:pt modelId="{74F91C36-5725-4F32-A359-EDB8F4B198DC}" type="parTrans" cxnId="{458CB1D8-3C4D-4BE1-95C8-788CAF8EA1AF}">
      <dgm:prSet/>
      <dgm:spPr/>
      <dgm:t>
        <a:bodyPr/>
        <a:lstStyle/>
        <a:p>
          <a:endParaRPr lang="es-ES_tradnl"/>
        </a:p>
      </dgm:t>
    </dgm:pt>
    <dgm:pt modelId="{A42B82E8-AD46-4B82-9BE6-2343412C3F8B}" type="sibTrans" cxnId="{458CB1D8-3C4D-4BE1-95C8-788CAF8EA1AF}">
      <dgm:prSet/>
      <dgm:spPr/>
      <dgm:t>
        <a:bodyPr/>
        <a:lstStyle/>
        <a:p>
          <a:endParaRPr lang="es-ES_tradnl"/>
        </a:p>
      </dgm:t>
    </dgm:pt>
    <dgm:pt modelId="{E67A7487-9DED-4D4E-B0D4-25CCF911FEE8}">
      <dgm:prSet phldrT="[Texto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s-ES_tradnl" dirty="0" smtClean="0"/>
            <a:t>Entrevista personal con el alumno/a</a:t>
          </a:r>
          <a:endParaRPr lang="es-ES_tradnl" dirty="0"/>
        </a:p>
      </dgm:t>
    </dgm:pt>
    <dgm:pt modelId="{9F29DED6-FF34-4618-A5ED-62808F90A349}" type="parTrans" cxnId="{A7446D78-6267-4177-8FBA-A69D035A3E8A}">
      <dgm:prSet/>
      <dgm:spPr/>
      <dgm:t>
        <a:bodyPr/>
        <a:lstStyle/>
        <a:p>
          <a:endParaRPr lang="es-ES_tradnl"/>
        </a:p>
      </dgm:t>
    </dgm:pt>
    <dgm:pt modelId="{E2CEC3EB-B273-4F12-BC44-E9F4CE339894}" type="sibTrans" cxnId="{A7446D78-6267-4177-8FBA-A69D035A3E8A}">
      <dgm:prSet/>
      <dgm:spPr/>
      <dgm:t>
        <a:bodyPr/>
        <a:lstStyle/>
        <a:p>
          <a:endParaRPr lang="es-ES_tradnl"/>
        </a:p>
      </dgm:t>
    </dgm:pt>
    <dgm:pt modelId="{FA006279-A348-4B50-9D8C-1FF2130C84F0}" type="pres">
      <dgm:prSet presAssocID="{0487BC72-6399-4725-AE74-A89FE1ABA2B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528801B1-B7C4-485E-BD58-106E710646CF}" type="pres">
      <dgm:prSet presAssocID="{B18D8A3B-E9DC-4B2C-B851-1ED5EBCA03B4}" presName="vertOne" presStyleCnt="0"/>
      <dgm:spPr/>
    </dgm:pt>
    <dgm:pt modelId="{C04B024D-4CD0-4A00-A79F-A75A48364008}" type="pres">
      <dgm:prSet presAssocID="{B18D8A3B-E9DC-4B2C-B851-1ED5EBCA03B4}" presName="txOne" presStyleLbl="node0" presStyleIdx="0" presStyleCnt="1" custScaleY="51498" custLinFactY="-1330" custLinFactNeighborX="11" custLinFactNeighborY="-10000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1027C3E5-3505-4B40-A923-C0A7BD6F6A1B}" type="pres">
      <dgm:prSet presAssocID="{B18D8A3B-E9DC-4B2C-B851-1ED5EBCA03B4}" presName="parTransOne" presStyleCnt="0"/>
      <dgm:spPr/>
    </dgm:pt>
    <dgm:pt modelId="{B2B07565-76D3-42E3-96D3-08AE9EEC0BF9}" type="pres">
      <dgm:prSet presAssocID="{B18D8A3B-E9DC-4B2C-B851-1ED5EBCA03B4}" presName="horzOne" presStyleCnt="0"/>
      <dgm:spPr/>
    </dgm:pt>
    <dgm:pt modelId="{DFB404CE-1155-4E23-97D1-F9D1FDFC1C8D}" type="pres">
      <dgm:prSet presAssocID="{D1F29E08-509E-4081-BE72-8A9D094C4AB3}" presName="vertTwo" presStyleCnt="0"/>
      <dgm:spPr/>
    </dgm:pt>
    <dgm:pt modelId="{FA154123-FC60-4997-ADD2-8935B3061392}" type="pres">
      <dgm:prSet presAssocID="{D1F29E08-509E-4081-BE72-8A9D094C4AB3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8D02CB2A-FE2D-405F-BFCB-1A9998AE76A0}" type="pres">
      <dgm:prSet presAssocID="{D1F29E08-509E-4081-BE72-8A9D094C4AB3}" presName="parTransTwo" presStyleCnt="0"/>
      <dgm:spPr/>
    </dgm:pt>
    <dgm:pt modelId="{652E6D74-F686-4DA5-9A15-78D5CB5FFC1E}" type="pres">
      <dgm:prSet presAssocID="{D1F29E08-509E-4081-BE72-8A9D094C4AB3}" presName="horzTwo" presStyleCnt="0"/>
      <dgm:spPr/>
    </dgm:pt>
    <dgm:pt modelId="{1010D8E1-D8B2-41CB-BA26-8D8665A06AE6}" type="pres">
      <dgm:prSet presAssocID="{43555329-0DB3-4463-ACDD-01BE632167C5}" presName="vertThree" presStyleCnt="0"/>
      <dgm:spPr/>
    </dgm:pt>
    <dgm:pt modelId="{E58BB776-93BC-4735-9115-0ECE56A0AC24}" type="pres">
      <dgm:prSet presAssocID="{43555329-0DB3-4463-ACDD-01BE632167C5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8D237C81-3F70-422D-8EAE-2239BBB6FF4E}" type="pres">
      <dgm:prSet presAssocID="{43555329-0DB3-4463-ACDD-01BE632167C5}" presName="horzThree" presStyleCnt="0"/>
      <dgm:spPr/>
    </dgm:pt>
    <dgm:pt modelId="{595BDAE2-4BCF-4916-B3F4-BC4DDEB6DFDC}" type="pres">
      <dgm:prSet presAssocID="{F21F85AC-CAC2-4E5E-96AD-5EFF13C6BBBF}" presName="sibSpaceThree" presStyleCnt="0"/>
      <dgm:spPr/>
    </dgm:pt>
    <dgm:pt modelId="{BB05039D-29D9-46B9-B264-8A623723C400}" type="pres">
      <dgm:prSet presAssocID="{6FB3D38B-9FA7-48B2-B0B6-52E7BFBFCBD6}" presName="vertThree" presStyleCnt="0"/>
      <dgm:spPr/>
    </dgm:pt>
    <dgm:pt modelId="{09BADA39-6752-43D4-B514-FA0DDB8CEBF9}" type="pres">
      <dgm:prSet presAssocID="{6FB3D38B-9FA7-48B2-B0B6-52E7BFBFCBD6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B5B28BAC-335B-4587-AAA1-37421C046220}" type="pres">
      <dgm:prSet presAssocID="{6FB3D38B-9FA7-48B2-B0B6-52E7BFBFCBD6}" presName="horzThree" presStyleCnt="0"/>
      <dgm:spPr/>
    </dgm:pt>
    <dgm:pt modelId="{7F3D7B7E-9668-453D-BFB1-0D8307AF10D6}" type="pres">
      <dgm:prSet presAssocID="{EAFB6764-81D6-477D-A868-9CFF508F98D1}" presName="sibSpaceTwo" presStyleCnt="0"/>
      <dgm:spPr/>
    </dgm:pt>
    <dgm:pt modelId="{5EC9B716-88FF-46A0-B6CC-3AD35C7EAFE1}" type="pres">
      <dgm:prSet presAssocID="{F005E741-C20A-4259-8A59-4AEE4F6E3A22}" presName="vertTwo" presStyleCnt="0"/>
      <dgm:spPr/>
    </dgm:pt>
    <dgm:pt modelId="{D974693C-326A-450F-90A1-D8523DC2DEE4}" type="pres">
      <dgm:prSet presAssocID="{F005E741-C20A-4259-8A59-4AEE4F6E3A2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70054454-4244-4EF8-8542-5532F22816C0}" type="pres">
      <dgm:prSet presAssocID="{F005E741-C20A-4259-8A59-4AEE4F6E3A22}" presName="parTransTwo" presStyleCnt="0"/>
      <dgm:spPr/>
    </dgm:pt>
    <dgm:pt modelId="{1CB3607E-739A-48F7-81AD-DAC5EADD0E17}" type="pres">
      <dgm:prSet presAssocID="{F005E741-C20A-4259-8A59-4AEE4F6E3A22}" presName="horzTwo" presStyleCnt="0"/>
      <dgm:spPr/>
    </dgm:pt>
    <dgm:pt modelId="{9D47B7DC-5AD1-4D66-9346-095E7FB9AC8F}" type="pres">
      <dgm:prSet presAssocID="{E67A7487-9DED-4D4E-B0D4-25CCF911FEE8}" presName="vertThree" presStyleCnt="0"/>
      <dgm:spPr/>
    </dgm:pt>
    <dgm:pt modelId="{9FE5D230-BDB8-4C01-B532-633AB0D7D76F}" type="pres">
      <dgm:prSet presAssocID="{E67A7487-9DED-4D4E-B0D4-25CCF911FEE8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6CA9F079-24E2-41CA-ABA7-D2D9CD1A0183}" type="pres">
      <dgm:prSet presAssocID="{E67A7487-9DED-4D4E-B0D4-25CCF911FEE8}" presName="horzThree" presStyleCnt="0"/>
      <dgm:spPr/>
    </dgm:pt>
  </dgm:ptLst>
  <dgm:cxnLst>
    <dgm:cxn modelId="{44A32FB7-8B20-4E7A-9062-ED8B75651009}" type="presOf" srcId="{D1F29E08-509E-4081-BE72-8A9D094C4AB3}" destId="{FA154123-FC60-4997-ADD2-8935B3061392}" srcOrd="0" destOrd="0" presId="urn:microsoft.com/office/officeart/2005/8/layout/hierarchy4"/>
    <dgm:cxn modelId="{99A55225-2FAB-4929-ADA3-FB3C680B649B}" srcId="{B18D8A3B-E9DC-4B2C-B851-1ED5EBCA03B4}" destId="{D1F29E08-509E-4081-BE72-8A9D094C4AB3}" srcOrd="0" destOrd="0" parTransId="{9D9EAAF1-8235-4AB3-A362-64E1DC1D8277}" sibTransId="{EAFB6764-81D6-477D-A868-9CFF508F98D1}"/>
    <dgm:cxn modelId="{767E485C-CDFD-49F6-BC05-3F56B317F8ED}" srcId="{0487BC72-6399-4725-AE74-A89FE1ABA2BE}" destId="{B18D8A3B-E9DC-4B2C-B851-1ED5EBCA03B4}" srcOrd="0" destOrd="0" parTransId="{1C687AB7-A0EB-4158-9C47-CA7A9EBCB289}" sibTransId="{F4E665DB-206D-411E-8D8E-3F9CB714BC84}"/>
    <dgm:cxn modelId="{35B15BBC-2186-4BE5-AE52-92F11858BC49}" type="presOf" srcId="{6FB3D38B-9FA7-48B2-B0B6-52E7BFBFCBD6}" destId="{09BADA39-6752-43D4-B514-FA0DDB8CEBF9}" srcOrd="0" destOrd="0" presId="urn:microsoft.com/office/officeart/2005/8/layout/hierarchy4"/>
    <dgm:cxn modelId="{4EC32412-ED03-402A-8C8A-254002875318}" type="presOf" srcId="{43555329-0DB3-4463-ACDD-01BE632167C5}" destId="{E58BB776-93BC-4735-9115-0ECE56A0AC24}" srcOrd="0" destOrd="0" presId="urn:microsoft.com/office/officeart/2005/8/layout/hierarchy4"/>
    <dgm:cxn modelId="{B0781122-C069-4CF5-A9CB-0ABD7057E3FC}" type="presOf" srcId="{B18D8A3B-E9DC-4B2C-B851-1ED5EBCA03B4}" destId="{C04B024D-4CD0-4A00-A79F-A75A48364008}" srcOrd="0" destOrd="0" presId="urn:microsoft.com/office/officeart/2005/8/layout/hierarchy4"/>
    <dgm:cxn modelId="{6E9F9F77-A6D4-45D8-A5AD-843E38771232}" type="presOf" srcId="{0487BC72-6399-4725-AE74-A89FE1ABA2BE}" destId="{FA006279-A348-4B50-9D8C-1FF2130C84F0}" srcOrd="0" destOrd="0" presId="urn:microsoft.com/office/officeart/2005/8/layout/hierarchy4"/>
    <dgm:cxn modelId="{EA0376F8-5E35-4CA5-AFB8-8CA5762D3F5B}" srcId="{D1F29E08-509E-4081-BE72-8A9D094C4AB3}" destId="{6FB3D38B-9FA7-48B2-B0B6-52E7BFBFCBD6}" srcOrd="1" destOrd="0" parTransId="{F347475E-681B-46E6-AC5C-DA1A6E2001CE}" sibTransId="{D36E2B35-83EF-4E45-83C6-03D77289736B}"/>
    <dgm:cxn modelId="{A7446D78-6267-4177-8FBA-A69D035A3E8A}" srcId="{F005E741-C20A-4259-8A59-4AEE4F6E3A22}" destId="{E67A7487-9DED-4D4E-B0D4-25CCF911FEE8}" srcOrd="0" destOrd="0" parTransId="{9F29DED6-FF34-4618-A5ED-62808F90A349}" sibTransId="{E2CEC3EB-B273-4F12-BC44-E9F4CE339894}"/>
    <dgm:cxn modelId="{856FA707-8164-4357-8117-D9656D1AF8B6}" type="presOf" srcId="{E67A7487-9DED-4D4E-B0D4-25CCF911FEE8}" destId="{9FE5D230-BDB8-4C01-B532-633AB0D7D76F}" srcOrd="0" destOrd="0" presId="urn:microsoft.com/office/officeart/2005/8/layout/hierarchy4"/>
    <dgm:cxn modelId="{4B44F290-A1A4-445D-8379-20C60328A547}" srcId="{D1F29E08-509E-4081-BE72-8A9D094C4AB3}" destId="{43555329-0DB3-4463-ACDD-01BE632167C5}" srcOrd="0" destOrd="0" parTransId="{CB18020C-4231-4323-A8DD-186131A86C2A}" sibTransId="{F21F85AC-CAC2-4E5E-96AD-5EFF13C6BBBF}"/>
    <dgm:cxn modelId="{458CB1D8-3C4D-4BE1-95C8-788CAF8EA1AF}" srcId="{B18D8A3B-E9DC-4B2C-B851-1ED5EBCA03B4}" destId="{F005E741-C20A-4259-8A59-4AEE4F6E3A22}" srcOrd="1" destOrd="0" parTransId="{74F91C36-5725-4F32-A359-EDB8F4B198DC}" sibTransId="{A42B82E8-AD46-4B82-9BE6-2343412C3F8B}"/>
    <dgm:cxn modelId="{CCE4295C-7FE4-43A7-B562-56725A48BDF6}" type="presOf" srcId="{F005E741-C20A-4259-8A59-4AEE4F6E3A22}" destId="{D974693C-326A-450F-90A1-D8523DC2DEE4}" srcOrd="0" destOrd="0" presId="urn:microsoft.com/office/officeart/2005/8/layout/hierarchy4"/>
    <dgm:cxn modelId="{6EE8D84C-49F6-4F51-9E32-6C393CE7FB7D}" type="presParOf" srcId="{FA006279-A348-4B50-9D8C-1FF2130C84F0}" destId="{528801B1-B7C4-485E-BD58-106E710646CF}" srcOrd="0" destOrd="0" presId="urn:microsoft.com/office/officeart/2005/8/layout/hierarchy4"/>
    <dgm:cxn modelId="{BFF24DF1-DC83-41CB-8929-81134AC2DA20}" type="presParOf" srcId="{528801B1-B7C4-485E-BD58-106E710646CF}" destId="{C04B024D-4CD0-4A00-A79F-A75A48364008}" srcOrd="0" destOrd="0" presId="urn:microsoft.com/office/officeart/2005/8/layout/hierarchy4"/>
    <dgm:cxn modelId="{0C9FB464-F442-41EC-953E-A795340FF1A4}" type="presParOf" srcId="{528801B1-B7C4-485E-BD58-106E710646CF}" destId="{1027C3E5-3505-4B40-A923-C0A7BD6F6A1B}" srcOrd="1" destOrd="0" presId="urn:microsoft.com/office/officeart/2005/8/layout/hierarchy4"/>
    <dgm:cxn modelId="{36DDD836-684D-421E-801F-4F320F4943B0}" type="presParOf" srcId="{528801B1-B7C4-485E-BD58-106E710646CF}" destId="{B2B07565-76D3-42E3-96D3-08AE9EEC0BF9}" srcOrd="2" destOrd="0" presId="urn:microsoft.com/office/officeart/2005/8/layout/hierarchy4"/>
    <dgm:cxn modelId="{25B59351-1528-4578-86E6-72458156E17F}" type="presParOf" srcId="{B2B07565-76D3-42E3-96D3-08AE9EEC0BF9}" destId="{DFB404CE-1155-4E23-97D1-F9D1FDFC1C8D}" srcOrd="0" destOrd="0" presId="urn:microsoft.com/office/officeart/2005/8/layout/hierarchy4"/>
    <dgm:cxn modelId="{EFDC9C35-228A-4A5C-B337-16FD1F4EC6D4}" type="presParOf" srcId="{DFB404CE-1155-4E23-97D1-F9D1FDFC1C8D}" destId="{FA154123-FC60-4997-ADD2-8935B3061392}" srcOrd="0" destOrd="0" presId="urn:microsoft.com/office/officeart/2005/8/layout/hierarchy4"/>
    <dgm:cxn modelId="{45461E48-3EE7-419C-9D27-7B70D206A07B}" type="presParOf" srcId="{DFB404CE-1155-4E23-97D1-F9D1FDFC1C8D}" destId="{8D02CB2A-FE2D-405F-BFCB-1A9998AE76A0}" srcOrd="1" destOrd="0" presId="urn:microsoft.com/office/officeart/2005/8/layout/hierarchy4"/>
    <dgm:cxn modelId="{527A670C-5211-4671-ABD2-1A50400B9A63}" type="presParOf" srcId="{DFB404CE-1155-4E23-97D1-F9D1FDFC1C8D}" destId="{652E6D74-F686-4DA5-9A15-78D5CB5FFC1E}" srcOrd="2" destOrd="0" presId="urn:microsoft.com/office/officeart/2005/8/layout/hierarchy4"/>
    <dgm:cxn modelId="{575D42CB-A6B3-4224-9B55-8E4024831EAC}" type="presParOf" srcId="{652E6D74-F686-4DA5-9A15-78D5CB5FFC1E}" destId="{1010D8E1-D8B2-41CB-BA26-8D8665A06AE6}" srcOrd="0" destOrd="0" presId="urn:microsoft.com/office/officeart/2005/8/layout/hierarchy4"/>
    <dgm:cxn modelId="{6A9DB788-FA16-42F2-AA70-C1BB8B769C42}" type="presParOf" srcId="{1010D8E1-D8B2-41CB-BA26-8D8665A06AE6}" destId="{E58BB776-93BC-4735-9115-0ECE56A0AC24}" srcOrd="0" destOrd="0" presId="urn:microsoft.com/office/officeart/2005/8/layout/hierarchy4"/>
    <dgm:cxn modelId="{45B65246-A94F-4F8A-A665-6946FFC28729}" type="presParOf" srcId="{1010D8E1-D8B2-41CB-BA26-8D8665A06AE6}" destId="{8D237C81-3F70-422D-8EAE-2239BBB6FF4E}" srcOrd="1" destOrd="0" presId="urn:microsoft.com/office/officeart/2005/8/layout/hierarchy4"/>
    <dgm:cxn modelId="{F3691772-649F-4972-A255-23997D1E1A53}" type="presParOf" srcId="{652E6D74-F686-4DA5-9A15-78D5CB5FFC1E}" destId="{595BDAE2-4BCF-4916-B3F4-BC4DDEB6DFDC}" srcOrd="1" destOrd="0" presId="urn:microsoft.com/office/officeart/2005/8/layout/hierarchy4"/>
    <dgm:cxn modelId="{7C7B54CA-ED7D-4A09-A7C0-2DA9BA464DA6}" type="presParOf" srcId="{652E6D74-F686-4DA5-9A15-78D5CB5FFC1E}" destId="{BB05039D-29D9-46B9-B264-8A623723C400}" srcOrd="2" destOrd="0" presId="urn:microsoft.com/office/officeart/2005/8/layout/hierarchy4"/>
    <dgm:cxn modelId="{3C21AAC3-4A44-4722-A040-787C3B5C1846}" type="presParOf" srcId="{BB05039D-29D9-46B9-B264-8A623723C400}" destId="{09BADA39-6752-43D4-B514-FA0DDB8CEBF9}" srcOrd="0" destOrd="0" presId="urn:microsoft.com/office/officeart/2005/8/layout/hierarchy4"/>
    <dgm:cxn modelId="{2B5C8E07-E553-4AC0-A184-09F2D05D9532}" type="presParOf" srcId="{BB05039D-29D9-46B9-B264-8A623723C400}" destId="{B5B28BAC-335B-4587-AAA1-37421C046220}" srcOrd="1" destOrd="0" presId="urn:microsoft.com/office/officeart/2005/8/layout/hierarchy4"/>
    <dgm:cxn modelId="{1C0C7457-41E5-4B15-B16E-46D8DF65310E}" type="presParOf" srcId="{B2B07565-76D3-42E3-96D3-08AE9EEC0BF9}" destId="{7F3D7B7E-9668-453D-BFB1-0D8307AF10D6}" srcOrd="1" destOrd="0" presId="urn:microsoft.com/office/officeart/2005/8/layout/hierarchy4"/>
    <dgm:cxn modelId="{6A51B875-23B2-44A6-88C7-131DB37DC549}" type="presParOf" srcId="{B2B07565-76D3-42E3-96D3-08AE9EEC0BF9}" destId="{5EC9B716-88FF-46A0-B6CC-3AD35C7EAFE1}" srcOrd="2" destOrd="0" presId="urn:microsoft.com/office/officeart/2005/8/layout/hierarchy4"/>
    <dgm:cxn modelId="{A6F99D5B-7ADE-4357-831B-8E0218C4119E}" type="presParOf" srcId="{5EC9B716-88FF-46A0-B6CC-3AD35C7EAFE1}" destId="{D974693C-326A-450F-90A1-D8523DC2DEE4}" srcOrd="0" destOrd="0" presId="urn:microsoft.com/office/officeart/2005/8/layout/hierarchy4"/>
    <dgm:cxn modelId="{1DE8BE4D-CB1A-485C-8DB2-1249EA562F2A}" type="presParOf" srcId="{5EC9B716-88FF-46A0-B6CC-3AD35C7EAFE1}" destId="{70054454-4244-4EF8-8542-5532F22816C0}" srcOrd="1" destOrd="0" presId="urn:microsoft.com/office/officeart/2005/8/layout/hierarchy4"/>
    <dgm:cxn modelId="{4A88539B-DA83-48B2-B653-2408CCA2A235}" type="presParOf" srcId="{5EC9B716-88FF-46A0-B6CC-3AD35C7EAFE1}" destId="{1CB3607E-739A-48F7-81AD-DAC5EADD0E17}" srcOrd="2" destOrd="0" presId="urn:microsoft.com/office/officeart/2005/8/layout/hierarchy4"/>
    <dgm:cxn modelId="{322E0B87-4FAC-4C05-B388-F548BD5E2D4F}" type="presParOf" srcId="{1CB3607E-739A-48F7-81AD-DAC5EADD0E17}" destId="{9D47B7DC-5AD1-4D66-9346-095E7FB9AC8F}" srcOrd="0" destOrd="0" presId="urn:microsoft.com/office/officeart/2005/8/layout/hierarchy4"/>
    <dgm:cxn modelId="{E94694C7-3F68-4B35-8B6E-607A50044C45}" type="presParOf" srcId="{9D47B7DC-5AD1-4D66-9346-095E7FB9AC8F}" destId="{9FE5D230-BDB8-4C01-B532-633AB0D7D76F}" srcOrd="0" destOrd="0" presId="urn:microsoft.com/office/officeart/2005/8/layout/hierarchy4"/>
    <dgm:cxn modelId="{712560AB-9924-4D1E-A1A8-730A9DDACD58}" type="presParOf" srcId="{9D47B7DC-5AD1-4D66-9346-095E7FB9AC8F}" destId="{6CA9F079-24E2-41CA-ABA7-D2D9CD1A0183}" srcOrd="1" destOrd="0" presId="urn:microsoft.com/office/officeart/2005/8/layout/hierarchy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362ACAA-DE55-4538-B8B9-6E1F04F0CBB8}" type="datetimeFigureOut">
              <a:rPr lang="es-ES" smtClean="0"/>
              <a:pPr/>
              <a:t>28/10/2009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F0E778D-0E3A-4A7D-9B49-3BEA80BD66D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1b3tqm2LbY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1285860"/>
            <a:ext cx="8929718" cy="4143404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70000"/>
              </a:lnSpc>
            </a:pPr>
            <a:r>
              <a:rPr lang="es-E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III JORNADAS EXPERTO EN DOCENCIA EN INGLÉS</a:t>
            </a:r>
          </a:p>
          <a:p>
            <a:pPr algn="ctr">
              <a:lnSpc>
                <a:spcPct val="170000"/>
              </a:lnSpc>
            </a:pPr>
            <a:r>
              <a:rPr lang="es-ES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UNIVERSIDAD DE HUELVA</a:t>
            </a:r>
          </a:p>
          <a:p>
            <a:pPr algn="ctr">
              <a:lnSpc>
                <a:spcPct val="170000"/>
              </a:lnSpc>
            </a:pPr>
            <a:r>
              <a:rPr lang="es-ES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29 OCTUBRE 2009</a:t>
            </a:r>
          </a:p>
          <a:p>
            <a:pPr algn="ctr">
              <a:lnSpc>
                <a:spcPct val="170000"/>
              </a:lnSpc>
            </a:pPr>
            <a:endParaRPr lang="es-ES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>
              <a:lnSpc>
                <a:spcPct val="170000"/>
              </a:lnSpc>
            </a:pPr>
            <a:r>
              <a:rPr lang="es-ES" sz="28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ERROR CORRECTION IN ESL CLASSROOM: HOW AND WHY</a:t>
            </a:r>
          </a:p>
          <a:p>
            <a:pPr algn="ctr">
              <a:lnSpc>
                <a:spcPct val="170000"/>
              </a:lnSpc>
            </a:pPr>
            <a:r>
              <a:rPr lang="es-ES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Sandra </a:t>
            </a:r>
            <a:r>
              <a:rPr lang="es-ES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Douret</a:t>
            </a:r>
            <a:r>
              <a:rPr lang="es-ES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Fresno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3200" dirty="0" smtClean="0"/>
              <a:t>ESTUDIOS SOBRE LA INFLUENCIA POSITIVA DE LA CORRECCIÓN</a:t>
            </a:r>
            <a:endParaRPr lang="es-ES_tradn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54568"/>
          </a:xfrm>
        </p:spPr>
        <p:txBody>
          <a:bodyPr/>
          <a:lstStyle/>
          <a:p>
            <a:r>
              <a:rPr lang="es-ES_tradnl" dirty="0" smtClean="0"/>
              <a:t>CARROLL Y MERRILL (1993)</a:t>
            </a:r>
          </a:p>
          <a:p>
            <a:r>
              <a:rPr lang="es-ES_tradnl" dirty="0" smtClean="0"/>
              <a:t>DAUGHTY Y VARELA (1998)</a:t>
            </a:r>
          </a:p>
          <a:p>
            <a:r>
              <a:rPr lang="es-ES_tradnl" dirty="0" smtClean="0"/>
              <a:t>IWASHITA (2003)</a:t>
            </a:r>
          </a:p>
          <a:p>
            <a:r>
              <a:rPr lang="es-ES_tradnl" dirty="0" smtClean="0"/>
              <a:t>LONG, SHHUNJI, ORTEGA (1998)</a:t>
            </a:r>
          </a:p>
          <a:p>
            <a:r>
              <a:rPr lang="es-ES_tradnl" dirty="0" smtClean="0"/>
              <a:t>LYSTER Y RANTA (1997)</a:t>
            </a:r>
          </a:p>
          <a:p>
            <a:r>
              <a:rPr lang="es-ES_tradnl" dirty="0" smtClean="0"/>
              <a:t>WATSON (1924)</a:t>
            </a:r>
          </a:p>
          <a:p>
            <a:r>
              <a:rPr lang="es-ES_tradnl" dirty="0" smtClean="0"/>
              <a:t>SKINNER (1957)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TÉCNICAS DE CORRECCIÓN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83196"/>
          </a:xfrm>
        </p:spPr>
        <p:txBody>
          <a:bodyPr/>
          <a:lstStyle/>
          <a:p>
            <a:r>
              <a:rPr lang="es-ES_tradnl" sz="3600" dirty="0" smtClean="0"/>
              <a:t>LA ELICITACIÓN</a:t>
            </a:r>
          </a:p>
          <a:p>
            <a:r>
              <a:rPr lang="es-ES_tradnl" sz="3600" dirty="0" smtClean="0"/>
              <a:t>“PEER CORRECTION” (ENTRE COMPAÑEROS)</a:t>
            </a:r>
          </a:p>
          <a:p>
            <a:r>
              <a:rPr lang="es-ES_tradnl" sz="3600" dirty="0" smtClean="0"/>
              <a:t>WHAT? (¿QUÉ?)</a:t>
            </a:r>
          </a:p>
          <a:p>
            <a:r>
              <a:rPr lang="es-ES_tradnl" sz="3600" dirty="0" smtClean="0"/>
              <a:t>RECAST (REPETICIÓN)</a:t>
            </a:r>
          </a:p>
          <a:p>
            <a:r>
              <a:rPr lang="es-ES_tradnl" sz="3600" dirty="0" smtClean="0"/>
              <a:t>CORRECCIÓN EXPLÍCITA</a:t>
            </a:r>
          </a:p>
          <a:p>
            <a:r>
              <a:rPr lang="es-ES_tradnl" sz="3600" dirty="0" smtClean="0"/>
              <a:t>CORRECCIÓN NO VERBAL</a:t>
            </a:r>
          </a:p>
          <a:p>
            <a:pPr>
              <a:buNone/>
            </a:pPr>
            <a:endParaRPr lang="es-ES_tradnl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669014"/>
          </a:xfrm>
        </p:spPr>
        <p:txBody>
          <a:bodyPr/>
          <a:lstStyle/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sz="2000" dirty="0" smtClean="0">
                <a:hlinkClick r:id="rId2"/>
              </a:rPr>
              <a:t>http://www.youtube.com/watch?v=1b3tqm2LbYk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ESTUDIO PRÁCTICO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/>
          <a:lstStyle/>
          <a:p>
            <a:r>
              <a:rPr lang="es-ES_tradnl" dirty="0" smtClean="0"/>
              <a:t>CUESTIONARIO DE BARTRAM Y WALTON (2002)</a:t>
            </a:r>
          </a:p>
          <a:p>
            <a:endParaRPr lang="es-ES_tradnl" dirty="0" smtClean="0"/>
          </a:p>
          <a:p>
            <a:r>
              <a:rPr lang="es-ES_tradnl" dirty="0" smtClean="0"/>
              <a:t>8 ALUMNOS DE UN GRUPO</a:t>
            </a:r>
          </a:p>
          <a:p>
            <a:endParaRPr lang="es-ES_tradnl" dirty="0" smtClean="0"/>
          </a:p>
          <a:p>
            <a:r>
              <a:rPr lang="es-ES_tradnl" dirty="0" smtClean="0"/>
              <a:t>ENTREVISTA PERSONAL</a:t>
            </a:r>
          </a:p>
          <a:p>
            <a:endParaRPr lang="es-ES_tradnl" dirty="0" smtClean="0"/>
          </a:p>
          <a:p>
            <a:r>
              <a:rPr lang="es-ES_tradnl" dirty="0" smtClean="0"/>
              <a:t>ANÁLISIS CUALITATIVO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EJEMPLIFICACIÓN 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* I AM GO TO THE CINEMA</a:t>
            </a:r>
          </a:p>
          <a:p>
            <a:pPr>
              <a:buNone/>
            </a:pPr>
            <a:r>
              <a:rPr lang="es-ES_tradnl" dirty="0" smtClean="0"/>
              <a:t>	  I AM GOING TO THE CINEMA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* MAY TWENTY-FIVE</a:t>
            </a:r>
          </a:p>
          <a:p>
            <a:pPr>
              <a:buNone/>
            </a:pPr>
            <a:r>
              <a:rPr lang="es-ES_tradnl" dirty="0" smtClean="0"/>
              <a:t>	  MAY TWENTY-FIFTH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CONCLUSIONES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7510"/>
          </a:xfrm>
        </p:spPr>
        <p:txBody>
          <a:bodyPr>
            <a:normAutofit fontScale="85000" lnSpcReduction="20000"/>
          </a:bodyPr>
          <a:lstStyle/>
          <a:p>
            <a:r>
              <a:rPr lang="es-E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LA CORRECCIÓN DEL ERROR ES </a:t>
            </a:r>
            <a:r>
              <a:rPr lang="es-ES" sz="3600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NECESARIA</a:t>
            </a:r>
            <a:r>
              <a:rPr lang="es-E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s-ES" sz="1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s-ES" sz="1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EN MAYOR O MENOR GRADO DEPENDIENDO DEL TIPO DE ACTIVIDAD)</a:t>
            </a:r>
          </a:p>
          <a:p>
            <a:r>
              <a:rPr lang="es-ES" sz="3200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A TENER EN CUENTA: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EDAD DEL ALUMNO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APTITUD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MOMENTO DEL PROCESO DE APRENDIZAJE EN EL QUE SE ENCUENTRA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PREFERENCIAS PROPIAS DEL ALUMNO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ESTILOS Y ESTRATEGIAS DE APRENDIZAJE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MOTIVACIÓN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ANSIEDAD</a:t>
            </a:r>
          </a:p>
          <a:p>
            <a:pPr>
              <a:buFontTx/>
              <a:buChar char="-"/>
            </a:pPr>
            <a:r>
              <a:rPr lang="es-E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ngsana New" pitchFamily="18" charset="-34"/>
                <a:cs typeface="Angsana New" pitchFamily="18" charset="-34"/>
              </a:rPr>
              <a:t>OTROS…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ES_tradnl" dirty="0" smtClean="0"/>
              <a:t>EN RESUMEN: </a:t>
            </a:r>
            <a:r>
              <a:rPr lang="es-ES_tradnl" i="1" dirty="0" smtClean="0"/>
              <a:t>¿CÓMO , QUÉ Y CUÁNDO CORREGIR?</a:t>
            </a:r>
            <a:endParaRPr lang="es-ES_tradnl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b="1" dirty="0" smtClean="0"/>
              <a:t>NO EXISTE RESPUESTA CERTERA</a:t>
            </a:r>
          </a:p>
          <a:p>
            <a:pPr algn="just">
              <a:buNone/>
            </a:pPr>
            <a:endParaRPr lang="es-ES_tradnl" b="1" dirty="0" smtClean="0"/>
          </a:p>
          <a:p>
            <a:pPr algn="just"/>
            <a:r>
              <a:rPr lang="es-ES_tradnl" b="1" dirty="0" smtClean="0"/>
              <a:t>HAY QUE TENER CLARO LO QUE SE PRETENDE LOGRAR DEL ALUMNO Y CORREGIR EN LA “JUSTA MEDIDA” EN RELACIÓN Y PROPORCIÓN A LOS OBJETIVOS QUE PREVIAMENTE NOS HAYAMOS MARCADO</a:t>
            </a:r>
            <a:endParaRPr lang="es-ES_trad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A CONSIDERAR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4634"/>
          </a:xfrm>
        </p:spPr>
        <p:txBody>
          <a:bodyPr/>
          <a:lstStyle/>
          <a:p>
            <a:pPr algn="ctr">
              <a:buNone/>
            </a:pPr>
            <a:r>
              <a:rPr lang="es-ES_tradnl" i="1" dirty="0" smtClean="0"/>
              <a:t>EL ALUMNO ES LA PARTE MÁS IMPORTANTE DE UNA CLASE Y SU PROCESO DE APRENDIZAJE ES EL PUNTO DE REFERENCIA DEL PROFESOR. DEPENDIENDO DE LAS NECESIDADES DEL GRUPO, ASÍ DEBEN DECIDIRSE LOS ELEMENTOS SOBRE LOS QUE SE DEBE HACER MAYOR HINCAPIÉ Y CORRECCIÓN. </a:t>
            </a:r>
            <a:endParaRPr lang="es-ES_tradn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572164"/>
          </a:xfrm>
        </p:spPr>
        <p:txBody>
          <a:bodyPr>
            <a:normAutofit fontScale="47500" lnSpcReduction="20000"/>
          </a:bodyPr>
          <a:lstStyle/>
          <a:p>
            <a:r>
              <a:rPr lang="en-GB" dirty="0" smtClean="0"/>
              <a:t>Allwright</a:t>
            </a:r>
            <a:r>
              <a:rPr lang="en-GB" dirty="0" smtClean="0"/>
              <a:t>, D. 1988. </a:t>
            </a:r>
            <a:r>
              <a:rPr lang="en-GB" i="1" dirty="0" smtClean="0"/>
              <a:t>Observation in the language classroom. </a:t>
            </a:r>
            <a:r>
              <a:rPr lang="en-GB" dirty="0" smtClean="0"/>
              <a:t>Longman.</a:t>
            </a:r>
            <a:endParaRPr lang="es-ES_tradnl" dirty="0" smtClean="0"/>
          </a:p>
          <a:p>
            <a:r>
              <a:rPr lang="en-GB" dirty="0" smtClean="0"/>
              <a:t>Bartran</a:t>
            </a:r>
            <a:r>
              <a:rPr lang="en-GB" dirty="0" smtClean="0"/>
              <a:t>, M. , &amp; Walton, R. 1994. </a:t>
            </a:r>
            <a:r>
              <a:rPr lang="en-GB" i="1" dirty="0" smtClean="0"/>
              <a:t>Correction: A positive approach to language </a:t>
            </a:r>
            <a:endParaRPr lang="es-ES_tradnl" dirty="0" smtClean="0"/>
          </a:p>
          <a:p>
            <a:r>
              <a:rPr lang="en-GB" i="1" dirty="0" smtClean="0"/>
              <a:t>mistakes. </a:t>
            </a:r>
            <a:r>
              <a:rPr lang="en-GB" dirty="0" smtClean="0"/>
              <a:t>Language Teaching Publications: England.</a:t>
            </a:r>
            <a:endParaRPr lang="es-ES_tradnl" dirty="0" smtClean="0"/>
          </a:p>
          <a:p>
            <a:r>
              <a:rPr lang="en-GB" dirty="0" smtClean="0"/>
              <a:t>Brown, R. 1973. </a:t>
            </a:r>
            <a:r>
              <a:rPr lang="en-GB" i="1" dirty="0" smtClean="0"/>
              <a:t>A first language: The Early Stages. </a:t>
            </a:r>
            <a:r>
              <a:rPr lang="en-GB" dirty="0" smtClean="0"/>
              <a:t>London: Allen y </a:t>
            </a:r>
            <a:r>
              <a:rPr lang="en-GB" dirty="0" smtClean="0"/>
              <a:t>Unwin</a:t>
            </a:r>
            <a:r>
              <a:rPr lang="en-GB" dirty="0" smtClean="0"/>
              <a:t>.</a:t>
            </a:r>
            <a:endParaRPr lang="es-ES_tradnl" dirty="0" smtClean="0"/>
          </a:p>
          <a:p>
            <a:r>
              <a:rPr lang="en-GB" dirty="0" smtClean="0"/>
              <a:t>Carroll, S. &amp; S. Merrill. 1993. </a:t>
            </a:r>
            <a:r>
              <a:rPr lang="en-GB" i="1" dirty="0" smtClean="0"/>
              <a:t>“Explicit and implicit Negative Feedback: An Empirical</a:t>
            </a:r>
            <a:endParaRPr lang="es-ES_tradnl" dirty="0" smtClean="0"/>
          </a:p>
          <a:p>
            <a:r>
              <a:rPr lang="en-GB" i="1" dirty="0" smtClean="0"/>
              <a:t>Study of the Learning of Linguistic Generalizations”. Studies in Second Language Acquisition, v15 n3 p357-86 Sep 1993.</a:t>
            </a:r>
            <a:endParaRPr lang="es-ES_tradnl" dirty="0" smtClean="0"/>
          </a:p>
          <a:p>
            <a:r>
              <a:rPr lang="en-GB" dirty="0" smtClean="0"/>
              <a:t>Doughty, C. &amp; Varela, E. 1998. “Communicative focus on form” En C. Doughty &amp; J. Williams (Eds.), </a:t>
            </a:r>
            <a:r>
              <a:rPr lang="en-GB" i="1" dirty="0" smtClean="0"/>
              <a:t>Focus on form in classroom second language acquisition </a:t>
            </a:r>
            <a:r>
              <a:rPr lang="en-GB" dirty="0" smtClean="0"/>
              <a:t>(pp. 114-</a:t>
            </a:r>
            <a:endParaRPr lang="es-ES_tradnl" dirty="0" smtClean="0"/>
          </a:p>
          <a:p>
            <a:r>
              <a:rPr lang="en-GB" dirty="0" smtClean="0"/>
              <a:t>138). Cambridge: Cambridge University Press.</a:t>
            </a:r>
            <a:endParaRPr lang="es-ES_tradnl" dirty="0" smtClean="0"/>
          </a:p>
          <a:p>
            <a:r>
              <a:rPr lang="en-GB" dirty="0" smtClean="0"/>
              <a:t>Edge, J. 1989. </a:t>
            </a:r>
            <a:r>
              <a:rPr lang="en-GB" i="1" dirty="0" smtClean="0"/>
              <a:t>Mistakes and Correction. </a:t>
            </a:r>
            <a:r>
              <a:rPr lang="en-GB" dirty="0" smtClean="0"/>
              <a:t>Longman Keys to Language Teaching. </a:t>
            </a:r>
            <a:endParaRPr lang="es-ES_tradnl" dirty="0" smtClean="0"/>
          </a:p>
          <a:p>
            <a:r>
              <a:rPr lang="en-GB" dirty="0" smtClean="0"/>
              <a:t>Harlow: Longman.</a:t>
            </a:r>
            <a:endParaRPr lang="es-ES_tradnl" dirty="0" smtClean="0"/>
          </a:p>
          <a:p>
            <a:r>
              <a:rPr lang="en-GB" dirty="0" smtClean="0"/>
              <a:t>Iwashita, N. 2003. “Negative feedback and positive evidence in task-based interaction”. </a:t>
            </a:r>
            <a:endParaRPr lang="es-ES_tradnl" dirty="0" smtClean="0"/>
          </a:p>
          <a:p>
            <a:r>
              <a:rPr lang="en-GB" dirty="0" smtClean="0"/>
              <a:t>Studies in Second Language Acquisition (2003), 25: pp. 1-36.</a:t>
            </a:r>
            <a:endParaRPr lang="es-ES_tradnl" dirty="0" smtClean="0"/>
          </a:p>
          <a:p>
            <a:r>
              <a:rPr lang="en-GB" dirty="0" smtClean="0"/>
              <a:t>Krashen, S. 1982. </a:t>
            </a:r>
            <a:r>
              <a:rPr lang="en-GB" i="1" dirty="0" smtClean="0"/>
              <a:t>Principles and Practices in Second Language Acquisition. </a:t>
            </a:r>
            <a:r>
              <a:rPr lang="en-GB" dirty="0" smtClean="0"/>
              <a:t>Oxford: </a:t>
            </a:r>
            <a:endParaRPr lang="es-ES_tradnl" dirty="0" smtClean="0"/>
          </a:p>
          <a:p>
            <a:r>
              <a:rPr lang="en-GB" dirty="0" smtClean="0"/>
              <a:t>Pergamon</a:t>
            </a:r>
            <a:r>
              <a:rPr lang="en-GB" dirty="0" smtClean="0"/>
              <a:t>.</a:t>
            </a:r>
            <a:endParaRPr lang="es-ES_tradnl" dirty="0" smtClean="0"/>
          </a:p>
          <a:p>
            <a:r>
              <a:rPr lang="en-GB" dirty="0" smtClean="0"/>
              <a:t>Lyster, R. 2001. “Negotiation of Form, Recasts, and Explicit Correction in Relation to </a:t>
            </a:r>
            <a:endParaRPr lang="es-ES_tradnl" dirty="0" smtClean="0"/>
          </a:p>
          <a:p>
            <a:r>
              <a:rPr lang="en-GB" dirty="0" smtClean="0"/>
              <a:t>Error Types and Learner Repair in Immersion Classrooms”. </a:t>
            </a:r>
            <a:r>
              <a:rPr lang="en-GB" i="1" dirty="0" smtClean="0"/>
              <a:t>Language Learning</a:t>
            </a:r>
            <a:r>
              <a:rPr lang="en-GB" dirty="0" smtClean="0"/>
              <a:t> </a:t>
            </a:r>
            <a:endParaRPr lang="es-ES_tradnl" dirty="0" smtClean="0"/>
          </a:p>
          <a:p>
            <a:r>
              <a:rPr lang="en-GB" dirty="0" smtClean="0"/>
              <a:t>51 (s1), 265-301.</a:t>
            </a:r>
            <a:endParaRPr lang="es-ES_tradnl" dirty="0" smtClean="0"/>
          </a:p>
          <a:p>
            <a:r>
              <a:rPr lang="en-GB" dirty="0" smtClean="0"/>
              <a:t>Norrish, J. 1983. </a:t>
            </a:r>
            <a:r>
              <a:rPr lang="en-GB" i="1" dirty="0" smtClean="0"/>
              <a:t>Language</a:t>
            </a:r>
            <a:r>
              <a:rPr lang="en-GB" dirty="0" smtClean="0"/>
              <a:t> </a:t>
            </a:r>
            <a:r>
              <a:rPr lang="en-GB" i="1" dirty="0" smtClean="0"/>
              <a:t>Learner and their Errors.  </a:t>
            </a:r>
            <a:r>
              <a:rPr lang="en-GB" dirty="0" smtClean="0"/>
              <a:t>London. Macmillan.</a:t>
            </a:r>
            <a:endParaRPr lang="es-ES_tradnl" dirty="0" smtClean="0"/>
          </a:p>
          <a:p>
            <a:r>
              <a:rPr lang="en-GB" dirty="0" smtClean="0"/>
              <a:t>Richards, J. 1971. “A non-contrastive approach to error analysis”, </a:t>
            </a:r>
            <a:r>
              <a:rPr lang="en-GB" i="1" dirty="0" smtClean="0"/>
              <a:t>English </a:t>
            </a:r>
            <a:endParaRPr lang="es-ES_tradnl" dirty="0" smtClean="0"/>
          </a:p>
          <a:p>
            <a:r>
              <a:rPr lang="en-GB" i="1" dirty="0" smtClean="0"/>
              <a:t>Language Teaching Journal 25. </a:t>
            </a:r>
            <a:r>
              <a:rPr lang="en-GB" dirty="0" smtClean="0"/>
              <a:t>204-209.</a:t>
            </a:r>
            <a:endParaRPr lang="es-ES_tradnl" dirty="0" smtClean="0"/>
          </a:p>
          <a:p>
            <a:r>
              <a:rPr lang="en-GB" dirty="0" smtClean="0"/>
              <a:t>Skinner, B. F. 1957. </a:t>
            </a:r>
            <a:r>
              <a:rPr lang="en-GB" i="1" dirty="0" smtClean="0"/>
              <a:t>Verbal</a:t>
            </a:r>
            <a:r>
              <a:rPr lang="en-GB" dirty="0" smtClean="0"/>
              <a:t> </a:t>
            </a:r>
            <a:r>
              <a:rPr lang="en-GB" i="1" dirty="0" smtClean="0"/>
              <a:t>Behaviour</a:t>
            </a:r>
            <a:r>
              <a:rPr lang="en-GB" dirty="0" smtClean="0"/>
              <a:t>. New York: Appleton-Century-Crofts.</a:t>
            </a:r>
            <a:endParaRPr lang="es-ES_tradnl" dirty="0" smtClean="0"/>
          </a:p>
          <a:p>
            <a:r>
              <a:rPr lang="en-GB" dirty="0" smtClean="0"/>
              <a:t>Watson, J. 1924. </a:t>
            </a:r>
            <a:r>
              <a:rPr lang="en-GB" i="1" dirty="0" smtClean="0"/>
              <a:t>Behaviourism. </a:t>
            </a:r>
            <a:r>
              <a:rPr lang="en-GB" dirty="0" smtClean="0"/>
              <a:t>New York: Norton.</a:t>
            </a:r>
            <a:endParaRPr lang="es-ES_tradnl" dirty="0" smtClean="0"/>
          </a:p>
          <a:p>
            <a:endParaRPr lang="es-ES_tradn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75490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BIBLIOGRAFÍA</a:t>
            </a:r>
            <a:endParaRPr lang="es-ES_tradn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_tradnl" sz="3600" dirty="0" smtClean="0"/>
              <a:t>MUCHAS GRACIAS POR SU </a:t>
            </a:r>
          </a:p>
          <a:p>
            <a:pPr algn="ctr">
              <a:buNone/>
            </a:pPr>
            <a:endParaRPr lang="es-ES_tradnl" sz="3600" dirty="0" smtClean="0"/>
          </a:p>
          <a:p>
            <a:pPr algn="ctr">
              <a:buNone/>
            </a:pPr>
            <a:r>
              <a:rPr lang="es-ES_tradnl" sz="3600" dirty="0" smtClean="0"/>
              <a:t>ASISTENCIA Y SU INTERÉS</a:t>
            </a:r>
            <a:endParaRPr lang="es-ES_tradn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PRESENTACIÓN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026072"/>
          </a:xfrm>
        </p:spPr>
        <p:txBody>
          <a:bodyPr/>
          <a:lstStyle/>
          <a:p>
            <a:pPr>
              <a:buFontTx/>
              <a:buChar char="-"/>
            </a:pPr>
            <a:r>
              <a:rPr lang="es-ES_tradnl" sz="3600" dirty="0" smtClean="0"/>
              <a:t>Reflexión sobre la corrección de errores</a:t>
            </a:r>
          </a:p>
          <a:p>
            <a:pPr>
              <a:buFontTx/>
              <a:buChar char="-"/>
            </a:pPr>
            <a:r>
              <a:rPr lang="es-ES_tradnl" sz="3600" dirty="0" smtClean="0"/>
              <a:t>1º ESO (12-14 años)</a:t>
            </a:r>
          </a:p>
          <a:p>
            <a:pPr>
              <a:buFontTx/>
              <a:buChar char="-"/>
            </a:pPr>
            <a:r>
              <a:rPr lang="es-ES_tradnl" sz="3600" dirty="0" smtClean="0"/>
              <a:t>12 sesiones de 1 hora/sesión</a:t>
            </a:r>
          </a:p>
          <a:p>
            <a:pPr>
              <a:buFontTx/>
              <a:buChar char="-"/>
            </a:pPr>
            <a:r>
              <a:rPr lang="es-ES_tradnl" sz="3600" dirty="0" smtClean="0"/>
              <a:t>Curso 2008/2009</a:t>
            </a:r>
          </a:p>
          <a:p>
            <a:pPr>
              <a:buFontTx/>
              <a:buChar char="-"/>
            </a:pPr>
            <a:r>
              <a:rPr lang="es-ES_tradnl" sz="3600" dirty="0" smtClean="0"/>
              <a:t>Centro Concertado no bilingüe de la sierra de Huelva</a:t>
            </a:r>
          </a:p>
          <a:p>
            <a:pPr>
              <a:buFontTx/>
              <a:buChar char="-"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b="1" dirty="0" smtClean="0">
                <a:latin typeface="Andalus" pitchFamily="2" charset="-78"/>
                <a:cs typeface="Andalus" pitchFamily="2" charset="-78"/>
              </a:rPr>
              <a:t>INTRODUCCIÓN</a:t>
            </a:r>
            <a:endParaRPr lang="es-ES" b="1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714908"/>
          </a:xfrm>
          <a:solidFill>
            <a:schemeClr val="bg2"/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s-ES" sz="3200" dirty="0" smtClean="0">
                <a:solidFill>
                  <a:srgbClr val="FF6600"/>
                </a:solidFill>
                <a:latin typeface="Andalus" pitchFamily="2" charset="-78"/>
                <a:cs typeface="Andalus" pitchFamily="2" charset="-78"/>
              </a:rPr>
              <a:t>Cometer errores es algo “natural”</a:t>
            </a:r>
          </a:p>
          <a:p>
            <a:pPr algn="just">
              <a:buFontTx/>
              <a:buChar char="-"/>
            </a:pPr>
            <a:endParaRPr lang="es-ES" sz="3200" dirty="0" smtClean="0">
              <a:solidFill>
                <a:srgbClr val="FF6600"/>
              </a:solidFill>
              <a:latin typeface="Andalus" pitchFamily="2" charset="-78"/>
              <a:cs typeface="Andalus" pitchFamily="2" charset="-78"/>
            </a:endParaRPr>
          </a:p>
          <a:p>
            <a:pPr algn="just">
              <a:buFontTx/>
              <a:buChar char="-"/>
            </a:pPr>
            <a:r>
              <a:rPr lang="es-ES" sz="3200" dirty="0" smtClean="0">
                <a:solidFill>
                  <a:srgbClr val="FF6600"/>
                </a:solidFill>
                <a:latin typeface="Andalus" pitchFamily="2" charset="-78"/>
                <a:cs typeface="Andalus" pitchFamily="2" charset="-78"/>
              </a:rPr>
              <a:t>Corregir errores es un acto complejo que depende de factores internos y externos.</a:t>
            </a:r>
          </a:p>
          <a:p>
            <a:pPr algn="just">
              <a:buFontTx/>
              <a:buChar char="-"/>
            </a:pPr>
            <a:endParaRPr lang="es-ES" sz="3200" dirty="0" smtClean="0">
              <a:solidFill>
                <a:srgbClr val="FF6600"/>
              </a:solidFill>
              <a:latin typeface="Andalus" pitchFamily="2" charset="-78"/>
              <a:cs typeface="Andalus" pitchFamily="2" charset="-78"/>
            </a:endParaRPr>
          </a:p>
          <a:p>
            <a:pPr algn="just">
              <a:buFontTx/>
              <a:buChar char="-"/>
            </a:pPr>
            <a:r>
              <a:rPr lang="es-ES" sz="3200" dirty="0" smtClean="0">
                <a:solidFill>
                  <a:srgbClr val="FF6600"/>
                </a:solidFill>
                <a:latin typeface="Andalus" pitchFamily="2" charset="-78"/>
                <a:cs typeface="Andalus" pitchFamily="2" charset="-78"/>
              </a:rPr>
              <a:t>Error/fallo</a:t>
            </a:r>
          </a:p>
          <a:p>
            <a:pPr algn="just">
              <a:buFontTx/>
              <a:buChar char="-"/>
            </a:pPr>
            <a:endParaRPr lang="es-ES" sz="3200" dirty="0" smtClean="0">
              <a:solidFill>
                <a:srgbClr val="FF6600"/>
              </a:solidFill>
              <a:latin typeface="Andalus" pitchFamily="2" charset="-78"/>
              <a:cs typeface="Andalus" pitchFamily="2" charset="-78"/>
            </a:endParaRPr>
          </a:p>
          <a:p>
            <a:pPr algn="just">
              <a:buFontTx/>
              <a:buChar char="-"/>
            </a:pPr>
            <a:r>
              <a:rPr lang="es-ES" sz="3200" dirty="0" smtClean="0">
                <a:solidFill>
                  <a:srgbClr val="FF6600"/>
                </a:solidFill>
                <a:latin typeface="Andalus" pitchFamily="2" charset="-78"/>
                <a:cs typeface="Andalus" pitchFamily="2" charset="-78"/>
              </a:rPr>
              <a:t>Tipos de errores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ELLIS (1989) : TIPOS DE ERROR   </a:t>
            </a:r>
            <a:endParaRPr lang="es-E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97444"/>
          </a:xfrm>
        </p:spPr>
        <p:txBody>
          <a:bodyPr>
            <a:normAutofit/>
          </a:bodyPr>
          <a:lstStyle/>
          <a:p>
            <a:r>
              <a:rPr lang="es-ES_tradnl" sz="4400" dirty="0" smtClean="0"/>
              <a:t>TRANSITORIOS</a:t>
            </a:r>
          </a:p>
          <a:p>
            <a:endParaRPr lang="es-ES_tradnl" sz="4400" dirty="0" smtClean="0"/>
          </a:p>
          <a:p>
            <a:r>
              <a:rPr lang="es-ES_tradnl" sz="4400" dirty="0" smtClean="0"/>
              <a:t>DESLICES</a:t>
            </a:r>
          </a:p>
          <a:p>
            <a:endParaRPr lang="es-ES_tradnl" sz="4400" dirty="0" smtClean="0"/>
          </a:p>
          <a:p>
            <a:r>
              <a:rPr lang="es-ES_tradnl" sz="4400" dirty="0" smtClean="0"/>
              <a:t>“UNWANTED FORMS”</a:t>
            </a:r>
          </a:p>
          <a:p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600" dirty="0" smtClean="0">
                <a:solidFill>
                  <a:schemeClr val="tx1">
                    <a:lumMod val="95000"/>
                  </a:schemeClr>
                </a:solidFill>
              </a:rPr>
              <a:t>EL ERROR ES SIGNIFICATIVO PARA:</a:t>
            </a:r>
            <a:endParaRPr lang="es-ES_tradnl" sz="36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EL INVESTIGADOR</a:t>
            </a:r>
          </a:p>
          <a:p>
            <a:pPr>
              <a:buNone/>
            </a:pPr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/>
              <a:t>EL PROFESOR</a:t>
            </a:r>
          </a:p>
          <a:p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EL PROPIO ALUMNO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ESTUDIOS SOBRE LA CORRECCIÓN DE ERRORES</a:t>
            </a:r>
            <a:endParaRPr lang="es-ES" sz="32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1989, EDGE </a:t>
            </a:r>
            <a:r>
              <a:rPr lang="es-ES_tradnl" i="1" dirty="0" smtClean="0"/>
              <a:t>“Los estudiantes de L2 necesitan sentir que </a:t>
            </a:r>
            <a:r>
              <a:rPr lang="es-ES_tradnl" i="1" dirty="0" smtClean="0"/>
              <a:t>las </a:t>
            </a:r>
            <a:r>
              <a:rPr lang="es-ES_tradnl" i="1" dirty="0" smtClean="0"/>
              <a:t>personas están escuchando lo que dicen, no cómo lo están diciendo […] Si los estudiantes pueden sentir sus propias emociones expresadas en un idioma, esto desarrollará en ellos una relación con el idioma que </a:t>
            </a:r>
            <a:r>
              <a:rPr lang="es-ES_tradnl" i="1" dirty="0" smtClean="0"/>
              <a:t>les </a:t>
            </a:r>
            <a:r>
              <a:rPr lang="es-ES_tradnl" i="1" dirty="0" smtClean="0"/>
              <a:t>ayudará a aprenderlo”</a:t>
            </a:r>
            <a:endParaRPr lang="es-ES_tradnl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ESTUDIOS</a:t>
            </a:r>
            <a:endParaRPr lang="es-ES_tradn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HENDRICKSON (1978)</a:t>
            </a:r>
          </a:p>
          <a:p>
            <a:endParaRPr lang="es-ES_tradnl" dirty="0" smtClean="0"/>
          </a:p>
          <a:p>
            <a:r>
              <a:rPr lang="es-ES_tradnl" dirty="0" smtClean="0"/>
              <a:t>THORNDIKE (1932)</a:t>
            </a:r>
          </a:p>
          <a:p>
            <a:endParaRPr lang="es-ES_tradnl" dirty="0" smtClean="0"/>
          </a:p>
          <a:p>
            <a:r>
              <a:rPr lang="es-ES_tradnl" dirty="0" smtClean="0"/>
              <a:t>ALLWRIGHT  Y  BAILEY (1991)</a:t>
            </a:r>
          </a:p>
          <a:p>
            <a:endParaRPr lang="es-ES_tradnl" dirty="0" smtClean="0"/>
          </a:p>
          <a:p>
            <a:r>
              <a:rPr lang="es-ES_tradnl" dirty="0" smtClean="0"/>
              <a:t>CARROLL Y MERRILL (1993)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267494"/>
            <a:ext cx="8472518" cy="1399032"/>
          </a:xfrm>
        </p:spPr>
        <p:txBody>
          <a:bodyPr/>
          <a:lstStyle/>
          <a:p>
            <a:r>
              <a:rPr lang="es-ES_tradnl" dirty="0" smtClean="0"/>
              <a:t>EFECTOS DE LA CORRECCIÓN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POSITIVOS</a:t>
            </a:r>
          </a:p>
          <a:p>
            <a:endParaRPr lang="es-ES_tradnl" dirty="0" smtClean="0"/>
          </a:p>
          <a:p>
            <a:r>
              <a:rPr lang="es-ES_tradnl" dirty="0" smtClean="0"/>
              <a:t>NEGATIVOS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 algn="ctr">
              <a:buNone/>
            </a:pPr>
            <a:r>
              <a:rPr lang="es-ES_tradnl" dirty="0" smtClean="0"/>
              <a:t>“CORREGIR ES INTERRUMPIR”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801</Words>
  <Application>Microsoft Office PowerPoint</Application>
  <PresentationFormat>Presentación en pantalla (4:3)</PresentationFormat>
  <Paragraphs>133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Brío</vt:lpstr>
      <vt:lpstr>Diapositiva 1</vt:lpstr>
      <vt:lpstr>PRESENTACIÓN</vt:lpstr>
      <vt:lpstr>Diapositiva 3</vt:lpstr>
      <vt:lpstr>INTRODUCCIÓN</vt:lpstr>
      <vt:lpstr>ELLIS (1989) : TIPOS DE ERROR   </vt:lpstr>
      <vt:lpstr>EL ERROR ES SIGNIFICATIVO PARA:</vt:lpstr>
      <vt:lpstr> ESTUDIOS SOBRE LA CORRECCIÓN DE ERRORES</vt:lpstr>
      <vt:lpstr>ESTUDIOS</vt:lpstr>
      <vt:lpstr>EFECTOS DE LA CORRECCIÓN</vt:lpstr>
      <vt:lpstr>ESTUDIOS SOBRE LA INFLUENCIA POSITIVA DE LA CORRECCIÓN</vt:lpstr>
      <vt:lpstr>TÉCNICAS DE CORRECCIÓN</vt:lpstr>
      <vt:lpstr>Diapositiva 12</vt:lpstr>
      <vt:lpstr>ESTUDIO PRÁCTICO</vt:lpstr>
      <vt:lpstr>EJEMPLIFICACIÓN </vt:lpstr>
      <vt:lpstr>CONCLUSIONES</vt:lpstr>
      <vt:lpstr>EN RESUMEN: ¿CÓMO , QUÉ Y CUÁNDO CORREGIR?</vt:lpstr>
      <vt:lpstr>A CONSIDERAR</vt:lpstr>
      <vt:lpstr>BIBLIOGRAFÍA</vt:lpstr>
      <vt:lpstr>Diapositiva 19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LITERATURA, HISTORIA, SOCIEDAD Y CULTURA DEL SIGLO XVIII</dc:title>
  <dc:creator>Mª José</dc:creator>
  <cp:lastModifiedBy>WinuE</cp:lastModifiedBy>
  <cp:revision>28</cp:revision>
  <dcterms:created xsi:type="dcterms:W3CDTF">2008-10-08T16:33:39Z</dcterms:created>
  <dcterms:modified xsi:type="dcterms:W3CDTF">2009-10-28T11:56:09Z</dcterms:modified>
</cp:coreProperties>
</file>