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315" r:id="rId9"/>
    <p:sldId id="279" r:id="rId10"/>
    <p:sldId id="307" r:id="rId11"/>
    <p:sldId id="308" r:id="rId12"/>
    <p:sldId id="309" r:id="rId13"/>
    <p:sldId id="310" r:id="rId14"/>
    <p:sldId id="311" r:id="rId15"/>
    <p:sldId id="316" r:id="rId16"/>
    <p:sldId id="312" r:id="rId17"/>
    <p:sldId id="313" r:id="rId18"/>
    <p:sldId id="314" r:id="rId19"/>
    <p:sldId id="322" r:id="rId20"/>
    <p:sldId id="320" r:id="rId21"/>
    <p:sldId id="321" r:id="rId22"/>
    <p:sldId id="318" r:id="rId23"/>
    <p:sldId id="286" r:id="rId24"/>
    <p:sldId id="287" r:id="rId25"/>
    <p:sldId id="306" r:id="rId26"/>
    <p:sldId id="289" r:id="rId27"/>
    <p:sldId id="292" r:id="rId28"/>
    <p:sldId id="293" r:id="rId29"/>
    <p:sldId id="294" r:id="rId30"/>
    <p:sldId id="295" r:id="rId31"/>
    <p:sldId id="296" r:id="rId32"/>
    <p:sldId id="323" r:id="rId33"/>
    <p:sldId id="319"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00"/>
    <a:srgbClr val="4F81BD"/>
    <a:srgbClr val="0000FF"/>
    <a:srgbClr val="660066"/>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F2665-6570-435D-950F-DF644C2B95F6}" type="datetimeFigureOut">
              <a:rPr lang="zh-CN" altLang="en-US" smtClean="0"/>
              <a:pPr/>
              <a:t>2018/11/6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D8115-047A-494A-A372-A1E0D4C75E8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84785"/>
            <a:ext cx="7772400" cy="1368151"/>
          </a:xfrm>
          <a:ln>
            <a:noFill/>
          </a:ln>
        </p:spPr>
        <p:txBody>
          <a:bodyPr>
            <a:normAutofit fontScale="90000"/>
          </a:bodyPr>
          <a:lstStyle/>
          <a:p>
            <a:r>
              <a:rPr lang="en-US" altLang="zh-CN" b="1" dirty="0" smtClean="0">
                <a:solidFill>
                  <a:srgbClr val="FF0000"/>
                </a:solidFill>
                <a:effectLst>
                  <a:outerShdw blurRad="38100" dist="38100" dir="2700000" algn="tl">
                    <a:srgbClr val="000000">
                      <a:alpha val="43137"/>
                    </a:srgbClr>
                  </a:outerShdw>
                </a:effectLst>
              </a:rPr>
              <a:t>Structure of the nucleon’s </a:t>
            </a:r>
            <a:br>
              <a:rPr lang="en-US" altLang="zh-CN" b="1" dirty="0" smtClean="0">
                <a:solidFill>
                  <a:srgbClr val="FF0000"/>
                </a:solidFill>
                <a:effectLst>
                  <a:outerShdw blurRad="38100" dist="38100" dir="2700000" algn="tl">
                    <a:srgbClr val="000000">
                      <a:alpha val="43137"/>
                    </a:srgbClr>
                  </a:outerShdw>
                </a:effectLst>
              </a:rPr>
            </a:br>
            <a:r>
              <a:rPr lang="en-US" altLang="zh-CN" b="1" dirty="0" smtClean="0">
                <a:solidFill>
                  <a:srgbClr val="FF0000"/>
                </a:solidFill>
                <a:effectLst>
                  <a:outerShdw blurRad="38100" dist="38100" dir="2700000" algn="tl">
                    <a:srgbClr val="000000">
                      <a:alpha val="43137"/>
                    </a:srgbClr>
                  </a:outerShdw>
                </a:effectLst>
              </a:rPr>
              <a:t>low-lying excitations</a:t>
            </a:r>
            <a:endParaRPr lang="zh-CN" altLang="en-US" b="1" dirty="0">
              <a:solidFill>
                <a:srgbClr val="FF0000"/>
              </a:solidFill>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323528" y="3429000"/>
            <a:ext cx="4680520" cy="2808312"/>
          </a:xfrm>
        </p:spPr>
        <p:txBody>
          <a:bodyPr>
            <a:normAutofit/>
          </a:bodyPr>
          <a:lstStyle/>
          <a:p>
            <a:pPr algn="l"/>
            <a:r>
              <a:rPr lang="en-US" altLang="zh-CN" b="1" dirty="0" smtClean="0">
                <a:solidFill>
                  <a:srgbClr val="0000CC"/>
                </a:solidFill>
                <a:latin typeface="Verdana" pitchFamily="34" charset="0"/>
                <a:ea typeface="Verdana" pitchFamily="34" charset="0"/>
                <a:cs typeface="Verdana" pitchFamily="34" charset="0"/>
              </a:rPr>
              <a:t>CHEN </a:t>
            </a:r>
            <a:r>
              <a:rPr lang="en-US" altLang="zh-CN" b="1" dirty="0" err="1" smtClean="0">
                <a:solidFill>
                  <a:srgbClr val="0000CC"/>
                </a:solidFill>
                <a:latin typeface="Verdana" pitchFamily="34" charset="0"/>
                <a:ea typeface="Verdana" pitchFamily="34" charset="0"/>
                <a:cs typeface="Verdana" pitchFamily="34" charset="0"/>
              </a:rPr>
              <a:t>CHEN</a:t>
            </a:r>
            <a:endParaRPr lang="en-US" altLang="zh-CN" b="1" dirty="0" smtClean="0">
              <a:solidFill>
                <a:srgbClr val="0000CC"/>
              </a:solidFill>
              <a:latin typeface="Verdana" pitchFamily="34" charset="0"/>
              <a:ea typeface="Verdana" pitchFamily="34" charset="0"/>
              <a:cs typeface="Verdana" pitchFamily="34" charset="0"/>
            </a:endParaRPr>
          </a:p>
          <a:p>
            <a:pPr algn="l"/>
            <a:endParaRPr lang="en-US" altLang="zh-CN" b="1" dirty="0" smtClean="0">
              <a:solidFill>
                <a:schemeClr val="tx1"/>
              </a:solidFill>
            </a:endParaRPr>
          </a:p>
          <a:p>
            <a:pPr algn="l"/>
            <a:r>
              <a:rPr lang="en-US" altLang="zh-CN" sz="2000" b="1" dirty="0" smtClean="0">
                <a:solidFill>
                  <a:schemeClr val="tx1"/>
                </a:solidFill>
                <a:latin typeface="Cambria Math" pitchFamily="18" charset="0"/>
                <a:ea typeface="Cambria Math" pitchFamily="18" charset="0"/>
              </a:rPr>
              <a:t>The Institute for Theoretical Physics, </a:t>
            </a:r>
          </a:p>
          <a:p>
            <a:pPr algn="l"/>
            <a:r>
              <a:rPr lang="en-US" altLang="zh-CN" sz="2000" b="1" dirty="0" smtClean="0">
                <a:solidFill>
                  <a:schemeClr val="tx1"/>
                </a:solidFill>
                <a:latin typeface="Cambria Math" pitchFamily="18" charset="0"/>
                <a:ea typeface="Cambria Math" pitchFamily="18" charset="0"/>
              </a:rPr>
              <a:t>Sao Paulo State University </a:t>
            </a:r>
          </a:p>
          <a:p>
            <a:pPr algn="l"/>
            <a:r>
              <a:rPr lang="en-US" altLang="zh-CN" sz="2000" b="1" dirty="0" smtClean="0">
                <a:solidFill>
                  <a:schemeClr val="tx1"/>
                </a:solidFill>
                <a:latin typeface="Cambria Math" pitchFamily="18" charset="0"/>
                <a:ea typeface="Cambria Math" pitchFamily="18" charset="0"/>
              </a:rPr>
              <a:t>(</a:t>
            </a:r>
            <a:r>
              <a:rPr lang="en-US" altLang="zh-CN" sz="2000" b="1" dirty="0" smtClean="0">
                <a:solidFill>
                  <a:srgbClr val="FF0000"/>
                </a:solidFill>
                <a:latin typeface="Cambria Math" pitchFamily="18" charset="0"/>
                <a:ea typeface="Cambria Math" pitchFamily="18" charset="0"/>
              </a:rPr>
              <a:t>IFT- UNESP</a:t>
            </a:r>
            <a:r>
              <a:rPr lang="en-US" altLang="zh-CN" sz="2000" b="1" dirty="0" smtClean="0">
                <a:solidFill>
                  <a:schemeClr val="tx1"/>
                </a:solidFill>
                <a:latin typeface="Cambria Math" pitchFamily="18" charset="0"/>
                <a:ea typeface="Cambria Math" pitchFamily="18" charset="0"/>
              </a:rPr>
              <a:t>)</a:t>
            </a:r>
          </a:p>
        </p:txBody>
      </p:sp>
      <p:pic>
        <p:nvPicPr>
          <p:cNvPr id="1026" name="Picture 2" descr="C:\Users\seracron\Desktop\US-VISA\aaa.jpg"/>
          <p:cNvPicPr>
            <a:picLocks noChangeAspect="1" noChangeArrowheads="1"/>
          </p:cNvPicPr>
          <p:nvPr/>
        </p:nvPicPr>
        <p:blipFill>
          <a:blip r:embed="rId2" cstate="print"/>
          <a:srcRect/>
          <a:stretch>
            <a:fillRect/>
          </a:stretch>
        </p:blipFill>
        <p:spPr bwMode="auto">
          <a:xfrm>
            <a:off x="0" y="0"/>
            <a:ext cx="9144000" cy="1200150"/>
          </a:xfrm>
          <a:prstGeom prst="rect">
            <a:avLst/>
          </a:prstGeom>
          <a:blipFill>
            <a:blip r:embed="rId3" cstate="print"/>
            <a:tile tx="0" ty="0" sx="100000" sy="100000" flip="none" algn="tl"/>
          </a:blipFill>
        </p:spPr>
      </p:pic>
      <p:pic>
        <p:nvPicPr>
          <p:cNvPr id="7" name="Picture 2" descr="C:\Users\seracron\Desktop\US-VISA\aaa.jpg"/>
          <p:cNvPicPr>
            <a:picLocks noChangeAspect="1" noChangeArrowheads="1"/>
          </p:cNvPicPr>
          <p:nvPr/>
        </p:nvPicPr>
        <p:blipFill>
          <a:blip r:embed="rId2" cstate="print"/>
          <a:srcRect/>
          <a:stretch>
            <a:fillRect/>
          </a:stretch>
        </p:blipFill>
        <p:spPr bwMode="auto">
          <a:xfrm>
            <a:off x="0" y="6525344"/>
            <a:ext cx="9144000" cy="33265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5508104" y="188640"/>
            <a:ext cx="3491880" cy="891480"/>
          </a:xfrm>
          <a:prstGeom prst="rect">
            <a:avLst/>
          </a:prstGeom>
          <a:noFill/>
          <a:ln w="9525">
            <a:noFill/>
            <a:miter lim="800000"/>
            <a:headEnd/>
            <a:tailEnd/>
          </a:ln>
          <a:effectLst>
            <a:glow rad="228600">
              <a:schemeClr val="accent1">
                <a:satMod val="175000"/>
                <a:alpha val="40000"/>
              </a:schemeClr>
            </a:glow>
          </a:effectLst>
        </p:spPr>
      </p:pic>
      <p:pic>
        <p:nvPicPr>
          <p:cNvPr id="1032" name="Picture 8" descr="C:\Users\seracron\Desktop\US-VISA\proton-with-gluouns-300px.jpg"/>
          <p:cNvPicPr>
            <a:picLocks noChangeAspect="1" noChangeArrowheads="1"/>
          </p:cNvPicPr>
          <p:nvPr/>
        </p:nvPicPr>
        <p:blipFill>
          <a:blip r:embed="rId5" cstate="print"/>
          <a:srcRect/>
          <a:stretch>
            <a:fillRect/>
          </a:stretch>
        </p:blipFill>
        <p:spPr bwMode="auto">
          <a:xfrm>
            <a:off x="5148064" y="3498848"/>
            <a:ext cx="3849962" cy="2810472"/>
          </a:xfrm>
          <a:prstGeom prst="rect">
            <a:avLst/>
          </a:prstGeom>
          <a:noFill/>
        </p:spPr>
      </p:pic>
      <p:pic>
        <p:nvPicPr>
          <p:cNvPr id="8" name="Picture 11" descr="C:\Users\seracron\Desktop\unesp (1).png"/>
          <p:cNvPicPr>
            <a:picLocks noChangeAspect="1" noChangeArrowheads="1"/>
          </p:cNvPicPr>
          <p:nvPr/>
        </p:nvPicPr>
        <p:blipFill>
          <a:blip r:embed="rId6" cstate="print"/>
          <a:srcRect/>
          <a:stretch>
            <a:fillRect/>
          </a:stretch>
        </p:blipFill>
        <p:spPr bwMode="auto">
          <a:xfrm>
            <a:off x="7515225" y="6381750"/>
            <a:ext cx="1628775" cy="476250"/>
          </a:xfrm>
          <a:prstGeom prst="rect">
            <a:avLst/>
          </a:prstGeom>
          <a:noFill/>
        </p:spPr>
      </p:pic>
      <p:pic>
        <p:nvPicPr>
          <p:cNvPr id="4" name="Picture 2" descr="C:\Users\seracron\Desktop\ES\header1.jpg"/>
          <p:cNvPicPr>
            <a:picLocks noChangeAspect="1" noChangeArrowheads="1"/>
          </p:cNvPicPr>
          <p:nvPr/>
        </p:nvPicPr>
        <p:blipFill>
          <a:blip r:embed="rId7" cstate="print"/>
          <a:srcRect/>
          <a:stretch>
            <a:fillRect/>
          </a:stretch>
        </p:blipFill>
        <p:spPr bwMode="auto">
          <a:xfrm>
            <a:off x="0" y="5877272"/>
            <a:ext cx="5364088" cy="980728"/>
          </a:xfrm>
          <a:prstGeom prst="rect">
            <a:avLst/>
          </a:prstGeom>
          <a:noFill/>
        </p:spPr>
      </p:pic>
    </p:spTree>
  </p:cSld>
  <p:clrMapOvr>
    <a:masterClrMapping/>
  </p:clrMapOvr>
  <p:transition advTm="140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119675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b="1" dirty="0" smtClean="0">
                <a:solidFill>
                  <a:srgbClr val="FF0000"/>
                </a:solidFill>
              </a:rPr>
              <a:t>Q</a:t>
            </a:r>
            <a:r>
              <a:rPr lang="en-US" altLang="zh-CN" b="1" dirty="0" smtClean="0">
                <a:solidFill>
                  <a:srgbClr val="0070C0"/>
                </a:solidFill>
              </a:rPr>
              <a:t>C</a:t>
            </a:r>
            <a:r>
              <a:rPr lang="en-US" altLang="zh-CN" b="1" dirty="0" smtClean="0">
                <a:solidFill>
                  <a:srgbClr val="00CC00"/>
                </a:solidFill>
              </a:rPr>
              <a:t>D</a:t>
            </a:r>
            <a:r>
              <a:rPr lang="en-US" b="1" dirty="0" smtClean="0">
                <a:solidFill>
                  <a:srgbClr val="C00000"/>
                </a:solidFill>
              </a:rPr>
              <a:t>-kindred model</a:t>
            </a:r>
            <a:endParaRPr lang="en-US" b="1" dirty="0">
              <a:solidFill>
                <a:srgbClr val="C00000"/>
              </a:solidFill>
            </a:endParaRPr>
          </a:p>
        </p:txBody>
      </p:sp>
      <p:sp>
        <p:nvSpPr>
          <p:cNvPr id="3" name="Content Placeholder 2"/>
          <p:cNvSpPr>
            <a:spLocks noGrp="1"/>
          </p:cNvSpPr>
          <p:nvPr>
            <p:ph idx="1"/>
          </p:nvPr>
        </p:nvSpPr>
        <p:spPr>
          <a:xfrm>
            <a:off x="457200" y="1340768"/>
            <a:ext cx="8291264" cy="5040560"/>
          </a:xfrm>
        </p:spPr>
        <p:txBody>
          <a:bodyPr>
            <a:normAutofit/>
          </a:bodyPr>
          <a:lstStyle/>
          <a:p>
            <a:pPr marL="514350" indent="-514350">
              <a:buFont typeface="Wingdings" pitchFamily="2" charset="2"/>
              <a:buChar char="u"/>
            </a:pPr>
            <a:r>
              <a:rPr lang="en-US" altLang="zh-CN" b="1" dirty="0" smtClean="0">
                <a:solidFill>
                  <a:srgbClr val="002060"/>
                </a:solidFill>
              </a:rPr>
              <a:t>The dressed-quark propagator</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amplitudes</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propagators </a:t>
            </a:r>
          </a:p>
          <a:p>
            <a:pPr marL="514350" indent="-514350">
              <a:buFont typeface="Wingdings" pitchFamily="2" charset="2"/>
              <a:buChar char="u"/>
            </a:pPr>
            <a:r>
              <a:rPr lang="en-US" altLang="zh-CN" b="1" dirty="0" err="1" smtClean="0">
                <a:solidFill>
                  <a:srgbClr val="C00000"/>
                </a:solidFill>
              </a:rPr>
              <a:t>Faddeev</a:t>
            </a:r>
            <a:r>
              <a:rPr lang="en-US" altLang="zh-CN" b="1" dirty="0" smtClean="0">
                <a:solidFill>
                  <a:srgbClr val="C00000"/>
                </a:solidFill>
              </a:rPr>
              <a:t> amplitudes</a:t>
            </a: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7" name="Picture 6" descr="FaddeevEq.jpg"/>
          <p:cNvPicPr>
            <a:picLocks noChangeAspect="1"/>
          </p:cNvPicPr>
          <p:nvPr/>
        </p:nvPicPr>
        <p:blipFill>
          <a:blip r:embed="rId4" cstate="print"/>
          <a:stretch>
            <a:fillRect/>
          </a:stretch>
        </p:blipFill>
        <p:spPr>
          <a:xfrm>
            <a:off x="1331640" y="4077072"/>
            <a:ext cx="6480720" cy="2115616"/>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smtClean="0">
                <a:solidFill>
                  <a:srgbClr val="FF0000"/>
                </a:solidFill>
              </a:rPr>
              <a:t>The dressed-quark propagator</a:t>
            </a:r>
            <a:endParaRPr lang="en-US" altLang="zh-CN" sz="2200" dirty="0" smtClean="0">
              <a:solidFill>
                <a:srgbClr val="FF000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r>
              <a:rPr lang="en-US" altLang="zh-CN" sz="2000" b="1" dirty="0" smtClean="0">
                <a:solidFill>
                  <a:srgbClr val="0000FF"/>
                </a:solidFill>
                <a:sym typeface="Wingdings" pitchFamily="2" charset="2"/>
              </a:rPr>
              <a:t>algebraic form:</a:t>
            </a:r>
            <a:endParaRPr lang="en-US" altLang="zh-CN" sz="2000" b="1" dirty="0" smtClean="0">
              <a:solidFill>
                <a:srgbClr val="0000FF"/>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899592" y="1124744"/>
            <a:ext cx="3019425" cy="3429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067944" y="1912539"/>
            <a:ext cx="4752528" cy="4756821"/>
          </a:xfrm>
          <a:prstGeom prst="rect">
            <a:avLst/>
          </a:prstGeom>
          <a:noFill/>
          <a:ln w="9525">
            <a:noFill/>
            <a:miter lim="800000"/>
            <a:headEnd/>
            <a:tailEnd/>
          </a:ln>
        </p:spPr>
      </p:pic>
      <p:cxnSp>
        <p:nvCxnSpPr>
          <p:cNvPr id="7" name="Straight Arrow Connector 12"/>
          <p:cNvCxnSpPr/>
          <p:nvPr/>
        </p:nvCxnSpPr>
        <p:spPr bwMode="auto">
          <a:xfrm>
            <a:off x="3635896" y="1484784"/>
            <a:ext cx="936104" cy="504056"/>
          </a:xfrm>
          <a:prstGeom prst="straightConnector1">
            <a:avLst/>
          </a:prstGeom>
          <a:noFill/>
          <a:ln w="19050" cap="flat" cmpd="sng" algn="ctr">
            <a:solidFill>
              <a:srgbClr val="7030A0"/>
            </a:solidFill>
            <a:prstDash val="solid"/>
            <a:round/>
            <a:headEnd type="none" w="med" len="med"/>
            <a:tailEnd type="arrow"/>
          </a:ln>
          <a:effectLst/>
        </p:spPr>
      </p:cxnSp>
      <p:cxnSp>
        <p:nvCxnSpPr>
          <p:cNvPr id="11" name="Straight Arrow Connector 12"/>
          <p:cNvCxnSpPr/>
          <p:nvPr/>
        </p:nvCxnSpPr>
        <p:spPr bwMode="auto">
          <a:xfrm>
            <a:off x="2411760" y="1484784"/>
            <a:ext cx="2088232" cy="1440160"/>
          </a:xfrm>
          <a:prstGeom prst="straightConnector1">
            <a:avLst/>
          </a:prstGeom>
          <a:noFill/>
          <a:ln w="19050" cap="flat" cmpd="sng" algn="ctr">
            <a:solidFill>
              <a:srgbClr val="7030A0"/>
            </a:solidFill>
            <a:prstDash val="solid"/>
            <a:round/>
            <a:headEnd type="none" w="med" len="med"/>
            <a:tailEnd type="arrow"/>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FF0000"/>
                </a:solidFill>
              </a:rPr>
              <a:t>The dressed-quark propagator</a:t>
            </a: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lvl="1">
              <a:buFont typeface="Wingdings" pitchFamily="2" charset="2"/>
              <a:buChar char="Ø"/>
            </a:pPr>
            <a:r>
              <a:rPr lang="en-US" altLang="zh-CN" sz="1600" dirty="0" smtClean="0"/>
              <a:t>Based on solutions to the gap equation that were obtained with a dressed gluon-quark vertex.</a:t>
            </a:r>
          </a:p>
          <a:p>
            <a:pPr lvl="1">
              <a:buFont typeface="Wingdings" pitchFamily="2" charset="2"/>
              <a:buChar char="Ø"/>
            </a:pPr>
            <a:r>
              <a:rPr lang="en-US" altLang="zh-CN" sz="1600" dirty="0" smtClean="0"/>
              <a:t>Mass function has a real-world value at </a:t>
            </a:r>
            <a:r>
              <a:rPr lang="en-US" altLang="zh-CN" sz="1600" dirty="0" smtClean="0">
                <a:solidFill>
                  <a:srgbClr val="FF0000"/>
                </a:solidFill>
              </a:rPr>
              <a:t>p^2 = 0</a:t>
            </a:r>
            <a:r>
              <a:rPr lang="en-US" altLang="zh-CN" sz="1600" dirty="0" smtClean="0"/>
              <a:t>, NOT the highly inflated value typical of </a:t>
            </a:r>
            <a:r>
              <a:rPr lang="en-US" altLang="zh-CN" sz="1600" strike="sngStrike" dirty="0" smtClean="0">
                <a:solidFill>
                  <a:srgbClr val="C00000"/>
                </a:solidFill>
              </a:rPr>
              <a:t>RL</a:t>
            </a:r>
            <a:r>
              <a:rPr lang="en-US" altLang="zh-CN" sz="1600" dirty="0" smtClean="0"/>
              <a:t> truncation.</a:t>
            </a:r>
          </a:p>
          <a:p>
            <a:pPr lvl="1">
              <a:buFont typeface="Wingdings" pitchFamily="2" charset="2"/>
              <a:buChar char="Ø"/>
            </a:pPr>
            <a:r>
              <a:rPr lang="en-US" altLang="zh-CN" sz="1600" dirty="0" smtClean="0"/>
              <a:t>Propagators are entire functions, consistent with sufficient condition for confinement and completely unlike known results from </a:t>
            </a:r>
            <a:r>
              <a:rPr lang="en-US" altLang="zh-CN" sz="1600" strike="sngStrike" dirty="0" smtClean="0">
                <a:solidFill>
                  <a:srgbClr val="C00000"/>
                </a:solidFill>
              </a:rPr>
              <a:t>RL</a:t>
            </a:r>
            <a:r>
              <a:rPr lang="en-US" altLang="zh-CN" sz="1600" dirty="0" smtClean="0"/>
              <a:t> truncation.</a:t>
            </a:r>
          </a:p>
          <a:p>
            <a:pPr lvl="1">
              <a:buFont typeface="Wingdings" pitchFamily="2" charset="2"/>
              <a:buChar char="Ø"/>
            </a:pPr>
            <a:r>
              <a:rPr lang="en-US" altLang="zh-CN" sz="1600" dirty="0" smtClean="0"/>
              <a:t>Parameters in quark propagators were fitted to a diverse array of meson observables.  </a:t>
            </a:r>
            <a:r>
              <a:rPr lang="en-US" altLang="zh-CN" sz="1600" b="1" dirty="0" smtClean="0">
                <a:solidFill>
                  <a:srgbClr val="FF0000"/>
                </a:solidFill>
              </a:rPr>
              <a:t>ZERO</a:t>
            </a:r>
            <a:r>
              <a:rPr lang="en-US" altLang="zh-CN" sz="1600" dirty="0" smtClean="0"/>
              <a:t> parameters changed in study of baryons.</a:t>
            </a:r>
          </a:p>
          <a:p>
            <a:pPr lvl="1">
              <a:buFont typeface="Wingdings" pitchFamily="2" charset="2"/>
              <a:buChar char="Ø"/>
            </a:pPr>
            <a:r>
              <a:rPr lang="en-US" altLang="zh-CN" sz="1600" dirty="0" smtClean="0">
                <a:solidFill>
                  <a:srgbClr val="0000FF"/>
                </a:solidFill>
              </a:rPr>
              <a:t>Compare with that computed using the </a:t>
            </a:r>
          </a:p>
          <a:p>
            <a:pPr lvl="1">
              <a:buNone/>
            </a:pPr>
            <a:r>
              <a:rPr lang="en-US" altLang="zh-CN" sz="1600" dirty="0" smtClean="0">
                <a:solidFill>
                  <a:srgbClr val="0000FF"/>
                </a:solidFill>
              </a:rPr>
              <a:t>       DCSB-improved gap equation kernel (DB).</a:t>
            </a:r>
          </a:p>
          <a:p>
            <a:pPr lvl="1">
              <a:buNone/>
            </a:pPr>
            <a:r>
              <a:rPr lang="en-US" altLang="zh-CN" sz="1600" dirty="0" smtClean="0">
                <a:solidFill>
                  <a:srgbClr val="0000FF"/>
                </a:solidFill>
              </a:rPr>
              <a:t>       The </a:t>
            </a:r>
            <a:r>
              <a:rPr lang="en-US" altLang="zh-CN" sz="1600" dirty="0" err="1" smtClean="0">
                <a:solidFill>
                  <a:srgbClr val="0000FF"/>
                </a:solidFill>
              </a:rPr>
              <a:t>parametrization</a:t>
            </a:r>
            <a:r>
              <a:rPr lang="en-US" altLang="zh-CN" sz="1600" dirty="0" smtClean="0">
                <a:solidFill>
                  <a:srgbClr val="0000FF"/>
                </a:solidFill>
              </a:rPr>
              <a:t> is a sound representation of contemporary </a:t>
            </a:r>
          </a:p>
          <a:p>
            <a:pPr lvl="1">
              <a:buNone/>
            </a:pPr>
            <a:r>
              <a:rPr lang="en-US" altLang="zh-CN" sz="1600" dirty="0" smtClean="0">
                <a:solidFill>
                  <a:srgbClr val="0000FF"/>
                </a:solidFill>
              </a:rPr>
              <a:t>       numerical results, although simple and introduced </a:t>
            </a:r>
          </a:p>
          <a:p>
            <a:pPr lvl="1">
              <a:buNone/>
            </a:pPr>
            <a:r>
              <a:rPr lang="en-US" altLang="zh-CN" sz="1600" dirty="0" smtClean="0">
                <a:solidFill>
                  <a:srgbClr val="0000FF"/>
                </a:solidFill>
              </a:rPr>
              <a:t>       long beforehand.</a:t>
            </a: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899592" y="1124744"/>
            <a:ext cx="3019425" cy="3429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5148064" y="3645024"/>
            <a:ext cx="3995936" cy="32129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heckerboard(across)">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err="1" smtClean="0">
                <a:solidFill>
                  <a:srgbClr val="FF0000"/>
                </a:solidFill>
              </a:rPr>
              <a:t>Diquark</a:t>
            </a:r>
            <a:r>
              <a:rPr lang="en-US" altLang="zh-CN" sz="1800" b="1" dirty="0" smtClean="0">
                <a:solidFill>
                  <a:srgbClr val="FF0000"/>
                </a:solidFill>
              </a:rPr>
              <a:t> amplitudes</a:t>
            </a:r>
            <a:r>
              <a:rPr lang="en-US" altLang="zh-CN" sz="1800" b="1" dirty="0" smtClean="0">
                <a:solidFill>
                  <a:srgbClr val="002060"/>
                </a:solidFill>
              </a:rPr>
              <a:t>: five types of correlation are possible in a </a:t>
            </a:r>
            <a:r>
              <a:rPr lang="en-US" altLang="zh-CN" sz="1800" b="1" i="1" dirty="0" smtClean="0">
                <a:solidFill>
                  <a:srgbClr val="C00000"/>
                </a:solidFill>
              </a:rPr>
              <a:t>J=1/2</a:t>
            </a:r>
            <a:r>
              <a:rPr lang="en-US" altLang="zh-CN" sz="1800" b="1" dirty="0" smtClean="0">
                <a:solidFill>
                  <a:srgbClr val="002060"/>
                </a:solidFill>
              </a:rPr>
              <a:t> bound state: </a:t>
            </a:r>
            <a:r>
              <a:rPr lang="en-US" altLang="zh-CN" sz="1800" b="1" dirty="0" err="1" smtClean="0">
                <a:solidFill>
                  <a:srgbClr val="002060"/>
                </a:solidFill>
              </a:rPr>
              <a:t>isoscalar</a:t>
            </a:r>
            <a:r>
              <a:rPr lang="en-US" altLang="zh-CN" sz="1800" b="1" dirty="0" smtClean="0">
                <a:solidFill>
                  <a:srgbClr val="002060"/>
                </a:solidFill>
              </a:rPr>
              <a:t> scalar(</a:t>
            </a:r>
            <a:r>
              <a:rPr lang="en-US" altLang="zh-CN" sz="1800" b="1" dirty="0" smtClean="0">
                <a:solidFill>
                  <a:srgbClr val="C00000"/>
                </a:solidFill>
              </a:rPr>
              <a:t>I=0,J^P=0^+</a:t>
            </a:r>
            <a:r>
              <a:rPr lang="en-US" altLang="zh-CN" sz="1800" b="1" dirty="0" smtClean="0">
                <a:solidFill>
                  <a:srgbClr val="002060"/>
                </a:solidFill>
              </a:rPr>
              <a:t>),</a:t>
            </a:r>
            <a:r>
              <a:rPr lang="en-US" altLang="zh-CN" sz="1800" b="1" dirty="0" smtClean="0">
                <a:solidFill>
                  <a:srgbClr val="C00000"/>
                </a:solidFill>
              </a:rPr>
              <a:t> </a:t>
            </a:r>
            <a:r>
              <a:rPr lang="en-US" altLang="zh-CN" sz="1800" b="1" dirty="0" err="1" smtClean="0">
                <a:solidFill>
                  <a:srgbClr val="002060"/>
                </a:solidFill>
              </a:rPr>
              <a:t>isovector</a:t>
            </a:r>
            <a:r>
              <a:rPr lang="en-US" altLang="zh-CN" sz="1800" b="1" dirty="0" smtClean="0">
                <a:solidFill>
                  <a:srgbClr val="002060"/>
                </a:solidFill>
              </a:rPr>
              <a:t> </a:t>
            </a:r>
            <a:r>
              <a:rPr lang="en-US" altLang="zh-CN" sz="1800" b="1" dirty="0" err="1" smtClean="0">
                <a:solidFill>
                  <a:srgbClr val="002060"/>
                </a:solidFill>
              </a:rPr>
              <a:t>pseudovector</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 </a:t>
            </a:r>
            <a:r>
              <a:rPr lang="en-US" altLang="zh-CN" sz="1800" b="1" dirty="0" err="1" smtClean="0">
                <a:solidFill>
                  <a:srgbClr val="002060"/>
                </a:solidFill>
              </a:rPr>
              <a:t>pseudoscalar</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 vector, and </a:t>
            </a:r>
            <a:r>
              <a:rPr lang="en-US" altLang="zh-CN" sz="1800" b="1" dirty="0" err="1" smtClean="0">
                <a:solidFill>
                  <a:srgbClr val="002060"/>
                </a:solidFill>
              </a:rPr>
              <a:t>isovector</a:t>
            </a:r>
            <a:r>
              <a:rPr lang="en-US" altLang="zh-CN" sz="1800" b="1" dirty="0" smtClean="0">
                <a:solidFill>
                  <a:srgbClr val="002060"/>
                </a:solidFill>
              </a:rPr>
              <a:t> vector.</a:t>
            </a:r>
          </a:p>
          <a:p>
            <a:pPr>
              <a:buFont typeface="Wingdings" pitchFamily="2" charset="2"/>
              <a:buChar char="Ø"/>
            </a:pPr>
            <a:r>
              <a:rPr lang="en-US" altLang="zh-CN" sz="1800" b="1" dirty="0" smtClean="0">
                <a:solidFill>
                  <a:srgbClr val="002060"/>
                </a:solidFill>
              </a:rPr>
              <a:t>The </a:t>
            </a:r>
            <a:r>
              <a:rPr lang="en-US" altLang="zh-CN" sz="1800" b="1" dirty="0" smtClean="0">
                <a:solidFill>
                  <a:srgbClr val="FF0000"/>
                </a:solidFill>
              </a:rPr>
              <a:t>LEADING</a:t>
            </a:r>
            <a:r>
              <a:rPr lang="en-US" altLang="zh-CN" sz="1800" b="1" dirty="0" smtClean="0">
                <a:solidFill>
                  <a:srgbClr val="002060"/>
                </a:solidFill>
              </a:rPr>
              <a:t> structures in the correlation amplitudes for each case are, respectively (Dirac-flavor-color),</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Simple form.  Just one parameter: </a:t>
            </a:r>
            <a:r>
              <a:rPr lang="en-US" altLang="zh-CN" sz="1800" b="1" dirty="0" err="1" smtClean="0">
                <a:solidFill>
                  <a:srgbClr val="002060"/>
                </a:solidFill>
              </a:rPr>
              <a:t>diquark</a:t>
            </a:r>
            <a:r>
              <a:rPr lang="en-US" altLang="zh-CN" sz="1800" b="1" dirty="0" smtClean="0">
                <a:solidFill>
                  <a:srgbClr val="002060"/>
                </a:solidFill>
              </a:rPr>
              <a:t> masses.</a:t>
            </a:r>
          </a:p>
          <a:p>
            <a:pPr>
              <a:buFont typeface="Wingdings" pitchFamily="2" charset="2"/>
              <a:buChar char="Ø"/>
            </a:pPr>
            <a:r>
              <a:rPr lang="en-US" altLang="zh-CN" sz="1800" b="1" dirty="0" smtClean="0">
                <a:solidFill>
                  <a:srgbClr val="002060"/>
                </a:solidFill>
              </a:rPr>
              <a:t>Match expectations based on solutions of meson and </a:t>
            </a:r>
            <a:r>
              <a:rPr lang="en-US" altLang="zh-CN" sz="1800" b="1" dirty="0" err="1" smtClean="0">
                <a:solidFill>
                  <a:srgbClr val="002060"/>
                </a:solidFill>
              </a:rPr>
              <a:t>diquark</a:t>
            </a:r>
            <a:r>
              <a:rPr lang="en-US" altLang="zh-CN" sz="1800" b="1" dirty="0" smtClean="0">
                <a:solidFill>
                  <a:srgbClr val="002060"/>
                </a:solidFill>
              </a:rPr>
              <a:t> Bethe-</a:t>
            </a:r>
            <a:r>
              <a:rPr lang="en-US" altLang="zh-CN" sz="1800" b="1" dirty="0" err="1" smtClean="0">
                <a:solidFill>
                  <a:srgbClr val="002060"/>
                </a:solidFill>
              </a:rPr>
              <a:t>Salpeter</a:t>
            </a:r>
            <a:r>
              <a:rPr lang="en-US" altLang="zh-CN" sz="1800" b="1" dirty="0" smtClean="0">
                <a:solidFill>
                  <a:srgbClr val="002060"/>
                </a:solidFill>
              </a:rPr>
              <a:t> amplitudes.</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899592" y="2348880"/>
            <a:ext cx="4032448" cy="252028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blinds(horizontal)">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blinds(horizontal)">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err="1" smtClean="0">
                <a:solidFill>
                  <a:srgbClr val="FF0000"/>
                </a:solidFill>
              </a:rPr>
              <a:t>Diquark</a:t>
            </a:r>
            <a:r>
              <a:rPr lang="en-US" altLang="zh-CN" sz="1800" b="1" dirty="0" smtClean="0">
                <a:solidFill>
                  <a:srgbClr val="FF0000"/>
                </a:solidFill>
              </a:rPr>
              <a:t> masses (in </a:t>
            </a:r>
            <a:r>
              <a:rPr lang="en-US" altLang="zh-CN" sz="1800" b="1" dirty="0" err="1" smtClean="0">
                <a:solidFill>
                  <a:srgbClr val="FF0000"/>
                </a:solidFill>
              </a:rPr>
              <a:t>GeV</a:t>
            </a:r>
            <a:r>
              <a:rPr lang="en-US" altLang="zh-CN" sz="1800" b="1" dirty="0" smtClean="0">
                <a:solidFill>
                  <a:srgbClr val="FF000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r>
              <a:rPr lang="en-US" altLang="zh-CN" sz="1800" b="1" dirty="0" smtClean="0">
                <a:solidFill>
                  <a:srgbClr val="002060"/>
                </a:solidFill>
              </a:rPr>
              <a:t>The first two values (</a:t>
            </a:r>
            <a:r>
              <a:rPr lang="en-US" altLang="zh-CN" sz="1800" b="1" dirty="0" smtClean="0">
                <a:solidFill>
                  <a:srgbClr val="FF0000"/>
                </a:solidFill>
              </a:rPr>
              <a:t>positive-parity</a:t>
            </a:r>
            <a:r>
              <a:rPr lang="en-US" altLang="zh-CN" sz="1800" b="1" dirty="0" smtClean="0">
                <a:solidFill>
                  <a:srgbClr val="002060"/>
                </a:solidFill>
              </a:rPr>
              <a:t>) provide for a good description of numerous dynamical properties of the nucleon, Δ-baryon and Roper resonance.</a:t>
            </a:r>
          </a:p>
          <a:p>
            <a:pPr>
              <a:buFont typeface="Wingdings" pitchFamily="2" charset="2"/>
              <a:buChar char="Ø"/>
            </a:pPr>
            <a:r>
              <a:rPr lang="en-US" altLang="zh-CN" sz="1800" b="1" dirty="0" smtClean="0">
                <a:solidFill>
                  <a:srgbClr val="002060"/>
                </a:solidFill>
              </a:rPr>
              <a:t>Masses of the </a:t>
            </a:r>
            <a:r>
              <a:rPr lang="en-US" altLang="zh-CN" sz="1800" b="1" dirty="0" smtClean="0">
                <a:solidFill>
                  <a:srgbClr val="FF0000"/>
                </a:solidFill>
              </a:rPr>
              <a:t>odd-parity</a:t>
            </a:r>
            <a:r>
              <a:rPr lang="en-US" altLang="zh-CN" sz="1800" b="1" dirty="0" smtClean="0">
                <a:solidFill>
                  <a:srgbClr val="002060"/>
                </a:solidFill>
              </a:rPr>
              <a:t> correlations are based on those computed from a contact interaction.</a:t>
            </a:r>
          </a:p>
          <a:p>
            <a:pPr>
              <a:buFont typeface="Wingdings" pitchFamily="2" charset="2"/>
              <a:buChar char="Ø"/>
            </a:pPr>
            <a:r>
              <a:rPr lang="en-US" altLang="zh-CN" sz="1800" b="1" dirty="0" smtClean="0">
                <a:solidFill>
                  <a:srgbClr val="002060"/>
                </a:solidFill>
              </a:rPr>
              <a:t>Such values are typical; and in truncations of the two-body scattering problem that are most widely used (</a:t>
            </a:r>
            <a:r>
              <a:rPr lang="en-US" altLang="zh-CN" sz="1800" b="1" dirty="0" smtClean="0">
                <a:solidFill>
                  <a:srgbClr val="C00000"/>
                </a:solidFill>
              </a:rPr>
              <a:t>RL</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 and </a:t>
            </a:r>
            <a:r>
              <a:rPr lang="en-US" altLang="zh-CN" sz="1800" b="1" dirty="0" err="1" smtClean="0">
                <a:solidFill>
                  <a:srgbClr val="002060"/>
                </a:solidFill>
              </a:rPr>
              <a:t>isovector</a:t>
            </a:r>
            <a:r>
              <a:rPr lang="en-US" altLang="zh-CN" sz="1800" b="1" dirty="0" smtClean="0">
                <a:solidFill>
                  <a:srgbClr val="002060"/>
                </a:solidFill>
              </a:rPr>
              <a:t>-vector correlations are degenerate.</a:t>
            </a:r>
          </a:p>
          <a:p>
            <a:pPr>
              <a:buFont typeface="Wingdings" pitchFamily="2" charset="2"/>
              <a:buChar char="Ø"/>
            </a:pPr>
            <a:r>
              <a:rPr lang="en-US" altLang="zh-CN" sz="1800" b="1" dirty="0" smtClean="0">
                <a:solidFill>
                  <a:srgbClr val="002060"/>
                </a:solidFill>
              </a:rPr>
              <a:t>Normalization condition </a:t>
            </a:r>
            <a:r>
              <a:rPr lang="en-US" altLang="zh-CN" sz="1800" dirty="0" smtClean="0">
                <a:solidFill>
                  <a:srgbClr val="C00000"/>
                </a:solidFill>
                <a:sym typeface="Wingdings" pitchFamily="2" charset="2"/>
              </a:rPr>
              <a:t> </a:t>
            </a:r>
            <a:r>
              <a:rPr lang="en-US" altLang="zh-CN" sz="1800" b="1" dirty="0" smtClean="0">
                <a:solidFill>
                  <a:srgbClr val="FF0000"/>
                </a:solidFill>
                <a:sym typeface="Wingdings" pitchFamily="2" charset="2"/>
              </a:rPr>
              <a:t>couplings:</a:t>
            </a: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r>
              <a:rPr lang="en-US" altLang="zh-CN" sz="1800" b="1" dirty="0" err="1" smtClean="0">
                <a:solidFill>
                  <a:srgbClr val="002060"/>
                </a:solidFill>
                <a:sym typeface="Wingdings" pitchFamily="2" charset="2"/>
              </a:rPr>
              <a:t>Faddeev</a:t>
            </a:r>
            <a:r>
              <a:rPr lang="en-US" altLang="zh-CN" sz="1800" b="1" dirty="0" smtClean="0">
                <a:solidFill>
                  <a:srgbClr val="002060"/>
                </a:solidFill>
                <a:sym typeface="Wingdings" pitchFamily="2" charset="2"/>
              </a:rPr>
              <a:t> kernels: </a:t>
            </a:r>
            <a:r>
              <a:rPr lang="en-US" altLang="zh-CN" sz="1800" b="1" dirty="0" smtClean="0">
                <a:solidFill>
                  <a:srgbClr val="FF0000"/>
                </a:solidFill>
                <a:sym typeface="Wingdings" pitchFamily="2" charset="2"/>
              </a:rPr>
              <a:t>22 × 22 </a:t>
            </a:r>
            <a:r>
              <a:rPr lang="en-US" altLang="zh-CN" sz="1800" b="1" dirty="0" smtClean="0">
                <a:solidFill>
                  <a:srgbClr val="002060"/>
                </a:solidFill>
                <a:sym typeface="Wingdings" pitchFamily="2" charset="2"/>
              </a:rPr>
              <a:t>matrices are reduced to </a:t>
            </a:r>
            <a:r>
              <a:rPr lang="en-US" altLang="zh-CN" sz="1800" b="1" dirty="0" smtClean="0">
                <a:solidFill>
                  <a:srgbClr val="FF0000"/>
                </a:solidFill>
                <a:sym typeface="Wingdings" pitchFamily="2" charset="2"/>
              </a:rPr>
              <a:t>16 × 16 !</a:t>
            </a:r>
            <a:endParaRPr lang="en-US" altLang="zh-CN" sz="1800" b="1" dirty="0" smtClean="0">
              <a:solidFill>
                <a:srgbClr val="FF000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827584" y="1124744"/>
            <a:ext cx="4824536" cy="28803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267744" y="4005064"/>
            <a:ext cx="4176464" cy="720080"/>
          </a:xfrm>
          <a:prstGeom prst="rect">
            <a:avLst/>
          </a:prstGeom>
          <a:noFill/>
          <a:ln w="9525">
            <a:noFill/>
            <a:miter lim="800000"/>
            <a:headEnd/>
            <a:tailEnd/>
          </a:ln>
        </p:spPr>
      </p:pic>
      <p:sp>
        <p:nvSpPr>
          <p:cNvPr id="11" name="乘号 10"/>
          <p:cNvSpPr/>
          <p:nvPr/>
        </p:nvSpPr>
        <p:spPr>
          <a:xfrm>
            <a:off x="5508104" y="4149080"/>
            <a:ext cx="914400" cy="914400"/>
          </a:xfrm>
          <a:prstGeom prst="mathMultiply">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A parameter: </a:t>
            </a:r>
            <a:r>
              <a:rPr lang="en-US" altLang="zh-CN" sz="2400" b="1" dirty="0" err="1" smtClean="0">
                <a:solidFill>
                  <a:srgbClr val="C00000"/>
                </a:solidFill>
              </a:rPr>
              <a:t>gDB</a:t>
            </a:r>
            <a:endParaRPr lang="en-US" sz="2400" b="1" dirty="0">
              <a:solidFill>
                <a:srgbClr val="C00000"/>
              </a:solidFill>
            </a:endParaRPr>
          </a:p>
        </p:txBody>
      </p:sp>
      <p:sp>
        <p:nvSpPr>
          <p:cNvPr id="3" name="Content Placeholder 2"/>
          <p:cNvSpPr>
            <a:spLocks noGrp="1"/>
          </p:cNvSpPr>
          <p:nvPr>
            <p:ph idx="1"/>
          </p:nvPr>
        </p:nvSpPr>
        <p:spPr>
          <a:xfrm>
            <a:off x="457200" y="1052736"/>
            <a:ext cx="8291264" cy="5328592"/>
          </a:xfrm>
        </p:spPr>
        <p:txBody>
          <a:bodyPr>
            <a:normAutofit/>
          </a:bodyPr>
          <a:lstStyle/>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Font typeface="Wingdings" pitchFamily="2" charset="2"/>
              <a:buChar char="Ø"/>
            </a:pPr>
            <a:r>
              <a:rPr lang="en-US" altLang="zh-CN" sz="1800" b="1" dirty="0" smtClean="0">
                <a:solidFill>
                  <a:srgbClr val="002060"/>
                </a:solidFill>
              </a:rPr>
              <a:t>There is an absence of </a:t>
            </a:r>
            <a:r>
              <a:rPr lang="en-US" altLang="zh-CN" sz="1800" b="1" u="sng" dirty="0" smtClean="0">
                <a:solidFill>
                  <a:srgbClr val="FF0000"/>
                </a:solidFill>
              </a:rPr>
              <a:t>spin-orbit repulsion </a:t>
            </a:r>
            <a:r>
              <a:rPr lang="en-US" altLang="zh-CN" sz="1800" b="1" dirty="0" smtClean="0">
                <a:solidFill>
                  <a:srgbClr val="002060"/>
                </a:solidFill>
              </a:rPr>
              <a:t>owing to an oversimplification of the gluon-quark vertex when formulating the </a:t>
            </a:r>
            <a:r>
              <a:rPr lang="en-US" altLang="zh-CN" sz="1800" b="1" dirty="0" smtClean="0">
                <a:solidFill>
                  <a:srgbClr val="C00000"/>
                </a:solidFill>
              </a:rPr>
              <a:t>RL</a:t>
            </a:r>
            <a:r>
              <a:rPr lang="en-US" altLang="zh-CN" sz="1800" b="1" dirty="0" smtClean="0">
                <a:solidFill>
                  <a:srgbClr val="002060"/>
                </a:solidFill>
              </a:rPr>
              <a:t> bound-state equations. We therefore employ a simple artifice in order to implement the missing interactions.</a:t>
            </a:r>
          </a:p>
          <a:p>
            <a:pPr>
              <a:buFont typeface="Wingdings" pitchFamily="2" charset="2"/>
              <a:buChar char="Ø"/>
            </a:pPr>
            <a:endParaRPr lang="en-US" altLang="zh-CN" sz="1800" b="1" dirty="0" smtClean="0">
              <a:solidFill>
                <a:srgbClr val="002060"/>
              </a:solidFill>
            </a:endParaRPr>
          </a:p>
          <a:p>
            <a:pPr lvl="1">
              <a:buFont typeface="Wingdings" pitchFamily="2" charset="2"/>
              <a:buChar char="ü"/>
            </a:pPr>
            <a:r>
              <a:rPr lang="en-US" altLang="zh-CN" sz="1600" b="1" dirty="0" smtClean="0"/>
              <a:t>We introduce a single parameter into the </a:t>
            </a:r>
            <a:r>
              <a:rPr lang="en-US" altLang="zh-CN" sz="1600" b="1" dirty="0" err="1" smtClean="0"/>
              <a:t>Faddeev</a:t>
            </a:r>
            <a:r>
              <a:rPr lang="en-US" altLang="zh-CN" sz="1600" b="1" dirty="0" smtClean="0"/>
              <a:t> equation for </a:t>
            </a:r>
            <a:r>
              <a:rPr lang="en-US" altLang="zh-CN" sz="1600" b="1" dirty="0" smtClean="0">
                <a:solidFill>
                  <a:srgbClr val="C00000"/>
                </a:solidFill>
              </a:rPr>
              <a:t>J^P=1/2^P</a:t>
            </a:r>
            <a:r>
              <a:rPr lang="en-US" altLang="zh-CN" sz="1600" b="1" i="1" dirty="0" smtClean="0"/>
              <a:t> </a:t>
            </a:r>
            <a:r>
              <a:rPr lang="en-US" altLang="zh-CN" sz="1600" b="1" dirty="0" smtClean="0"/>
              <a:t>baryons: </a:t>
            </a:r>
            <a:r>
              <a:rPr lang="en-US" altLang="zh-CN" sz="1600" b="1" dirty="0" err="1" smtClean="0">
                <a:solidFill>
                  <a:srgbClr val="C00000"/>
                </a:solidFill>
              </a:rPr>
              <a:t>gDB</a:t>
            </a:r>
            <a:r>
              <a:rPr lang="en-US" altLang="zh-CN" sz="1600" b="1" dirty="0" smtClean="0"/>
              <a:t>, a linear multiplicative factor attached to each opposite-parity </a:t>
            </a:r>
            <a:r>
              <a:rPr lang="en-US" altLang="zh-CN" sz="1600" b="1" dirty="0" smtClean="0">
                <a:solidFill>
                  <a:srgbClr val="C00000"/>
                </a:solidFill>
              </a:rPr>
              <a:t>(-P) </a:t>
            </a:r>
            <a:r>
              <a:rPr lang="en-US" altLang="zh-CN" sz="1600" b="1" dirty="0" err="1" smtClean="0"/>
              <a:t>diquark</a:t>
            </a:r>
            <a:r>
              <a:rPr lang="en-US" altLang="zh-CN" sz="1600" b="1" dirty="0" smtClean="0"/>
              <a:t> amplitude in the baryon’s </a:t>
            </a:r>
            <a:r>
              <a:rPr lang="en-US" altLang="zh-CN" sz="1600" b="1" dirty="0" err="1" smtClean="0"/>
              <a:t>Faddeev</a:t>
            </a:r>
            <a:r>
              <a:rPr lang="en-US" altLang="zh-CN" sz="1600" b="1" dirty="0" smtClean="0"/>
              <a:t> equation kernel.</a:t>
            </a:r>
          </a:p>
          <a:p>
            <a:pPr lvl="1">
              <a:buFont typeface="Wingdings" pitchFamily="2" charset="2"/>
              <a:buChar char="ü"/>
            </a:pPr>
            <a:r>
              <a:rPr lang="en-US" altLang="zh-CN" sz="1600" b="1" dirty="0" err="1" smtClean="0">
                <a:solidFill>
                  <a:srgbClr val="C00000"/>
                </a:solidFill>
              </a:rPr>
              <a:t>gDB</a:t>
            </a:r>
            <a:r>
              <a:rPr lang="en-US" altLang="zh-CN" sz="1600" b="1" dirty="0" smtClean="0"/>
              <a:t> is the single free parameter in our study.</a:t>
            </a: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6" name="Picture 6" descr="FaddeevEq.jpg"/>
          <p:cNvPicPr>
            <a:picLocks noChangeAspect="1"/>
          </p:cNvPicPr>
          <p:nvPr/>
        </p:nvPicPr>
        <p:blipFill>
          <a:blip r:embed="rId4" cstate="print"/>
          <a:stretch>
            <a:fillRect/>
          </a:stretch>
        </p:blipFill>
        <p:spPr>
          <a:xfrm>
            <a:off x="1835696" y="1052736"/>
            <a:ext cx="5688632" cy="201622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linds(horizontal)">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FF0000"/>
                </a:solidFill>
              </a:rPr>
              <a:t>The </a:t>
            </a:r>
            <a:r>
              <a:rPr lang="en-US" altLang="zh-CN" sz="1800" b="1" dirty="0" err="1" smtClean="0">
                <a:solidFill>
                  <a:srgbClr val="FF0000"/>
                </a:solidFill>
              </a:rPr>
              <a:t>diquark</a:t>
            </a:r>
            <a:r>
              <a:rPr lang="en-US" altLang="zh-CN" sz="1800" b="1" dirty="0" smtClean="0">
                <a:solidFill>
                  <a:srgbClr val="FF0000"/>
                </a:solidFill>
              </a:rPr>
              <a:t> propagators</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The </a:t>
            </a:r>
            <a:r>
              <a:rPr lang="en-US" altLang="zh-CN" sz="1800" b="1" i="1" dirty="0" smtClean="0">
                <a:solidFill>
                  <a:srgbClr val="C00000"/>
                </a:solidFill>
                <a:latin typeface="Monotype Corsiva" pitchFamily="66" charset="0"/>
              </a:rPr>
              <a:t>F</a:t>
            </a:r>
            <a:r>
              <a:rPr lang="en-US" altLang="zh-CN" sz="1800" b="1" i="1" dirty="0" smtClean="0">
                <a:solidFill>
                  <a:srgbClr val="C00000"/>
                </a:solidFill>
              </a:rPr>
              <a:t>-functions</a:t>
            </a:r>
            <a:r>
              <a:rPr lang="en-US" altLang="zh-CN" sz="1800" b="1" dirty="0" smtClean="0">
                <a:solidFill>
                  <a:srgbClr val="002060"/>
                </a:solidFill>
              </a:rPr>
              <a:t>: Simplest possible form that is consistent with infrared and ultraviolet constraints of confinement (IR) and </a:t>
            </a:r>
            <a:r>
              <a:rPr lang="en-US" altLang="zh-CN" sz="1800" b="1" dirty="0" smtClean="0">
                <a:solidFill>
                  <a:srgbClr val="C00000"/>
                </a:solidFill>
              </a:rPr>
              <a:t>1/q^2</a:t>
            </a:r>
            <a:r>
              <a:rPr lang="en-US" altLang="zh-CN" sz="1800" b="1" dirty="0" smtClean="0">
                <a:solidFill>
                  <a:srgbClr val="002060"/>
                </a:solidFill>
              </a:rPr>
              <a:t> evolution (UV) of meson propagators.</a:t>
            </a:r>
          </a:p>
          <a:p>
            <a:pPr>
              <a:buNone/>
            </a:pPr>
            <a:endParaRPr lang="en-US" altLang="zh-CN" sz="1800" b="1" dirty="0" smtClean="0">
              <a:solidFill>
                <a:srgbClr val="002060"/>
              </a:solidFill>
            </a:endParaRPr>
          </a:p>
          <a:p>
            <a:pPr>
              <a:buFont typeface="Wingdings" pitchFamily="2" charset="2"/>
              <a:buChar char="Ø"/>
            </a:pPr>
            <a:r>
              <a:rPr lang="en-US" altLang="zh-CN" sz="1800" b="1" dirty="0" err="1" smtClean="0">
                <a:solidFill>
                  <a:srgbClr val="002060"/>
                </a:solidFill>
              </a:rPr>
              <a:t>Diquarks</a:t>
            </a:r>
            <a:r>
              <a:rPr lang="en-US" altLang="zh-CN" sz="1800" b="1" dirty="0" smtClean="0">
                <a:solidFill>
                  <a:srgbClr val="002060"/>
                </a:solidFill>
              </a:rPr>
              <a:t> are </a:t>
            </a:r>
            <a:r>
              <a:rPr lang="en-US" altLang="zh-CN" sz="1800" b="1" dirty="0" smtClean="0">
                <a:solidFill>
                  <a:srgbClr val="FF0000"/>
                </a:solidFill>
              </a:rPr>
              <a:t>confined</a:t>
            </a:r>
            <a:r>
              <a:rPr lang="en-US" altLang="zh-CN" sz="1800" b="1" dirty="0" smtClean="0">
                <a:solidFill>
                  <a:srgbClr val="002060"/>
                </a:solidFill>
              </a:rPr>
              <a:t>.  </a:t>
            </a:r>
          </a:p>
          <a:p>
            <a:pPr lvl="1">
              <a:buFont typeface="Wingdings" pitchFamily="2" charset="2"/>
              <a:buChar char="Ø"/>
            </a:pPr>
            <a:r>
              <a:rPr lang="en-US" altLang="zh-CN" sz="1600" b="1" dirty="0" smtClean="0"/>
              <a:t>free-particle-like at </a:t>
            </a:r>
            <a:r>
              <a:rPr lang="en-US" altLang="zh-CN" sz="1600" b="1" dirty="0" err="1" smtClean="0"/>
              <a:t>spacelike</a:t>
            </a:r>
            <a:r>
              <a:rPr lang="en-US" altLang="zh-CN" sz="1600" b="1" dirty="0" smtClean="0"/>
              <a:t> </a:t>
            </a:r>
            <a:r>
              <a:rPr lang="en-US" altLang="zh-CN" sz="1600" b="1" dirty="0" err="1" smtClean="0"/>
              <a:t>momenta</a:t>
            </a:r>
            <a:endParaRPr lang="en-US" altLang="zh-CN" sz="1600" b="1" dirty="0" smtClean="0"/>
          </a:p>
          <a:p>
            <a:pPr lvl="1">
              <a:buFont typeface="Wingdings" pitchFamily="2" charset="2"/>
              <a:buChar char="Ø"/>
            </a:pPr>
            <a:r>
              <a:rPr lang="en-US" altLang="zh-CN" sz="1600" b="1" dirty="0" smtClean="0"/>
              <a:t>pole-free on the </a:t>
            </a:r>
            <a:r>
              <a:rPr lang="en-US" altLang="zh-CN" sz="1600" b="1" dirty="0" err="1" smtClean="0"/>
              <a:t>timelike</a:t>
            </a:r>
            <a:r>
              <a:rPr lang="en-US" altLang="zh-CN" sz="1600" b="1" dirty="0" smtClean="0"/>
              <a:t> axis</a:t>
            </a:r>
          </a:p>
          <a:p>
            <a:pPr lvl="1">
              <a:buFont typeface="Wingdings" pitchFamily="2" charset="2"/>
              <a:buChar char="Ø"/>
            </a:pPr>
            <a:r>
              <a:rPr lang="en-US" altLang="zh-CN" sz="1600" b="1" dirty="0" smtClean="0"/>
              <a:t>This is </a:t>
            </a:r>
            <a:r>
              <a:rPr lang="en-US" altLang="zh-CN" sz="1600" b="1" dirty="0" smtClean="0">
                <a:solidFill>
                  <a:srgbClr val="FF0000"/>
                </a:solidFill>
              </a:rPr>
              <a:t>NOT</a:t>
            </a:r>
            <a:r>
              <a:rPr lang="en-US" altLang="zh-CN" sz="1600" b="1" dirty="0" smtClean="0"/>
              <a:t> true of </a:t>
            </a:r>
            <a:r>
              <a:rPr lang="en-US" altLang="zh-CN" sz="1600" b="1" strike="sngStrike" dirty="0" smtClean="0">
                <a:solidFill>
                  <a:srgbClr val="C00000"/>
                </a:solidFill>
              </a:rPr>
              <a:t>RL</a:t>
            </a:r>
            <a:r>
              <a:rPr lang="en-US" altLang="zh-CN" sz="1600" b="1" dirty="0" smtClean="0"/>
              <a:t> studies.  It enables us to reach arbitrarily high values of momentum transfer.</a:t>
            </a: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827583" y="1124744"/>
            <a:ext cx="4471697" cy="1656184"/>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linds(horizontal)">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linds(horizontal)">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002060"/>
                </a:solidFill>
              </a:rPr>
              <a:t>The </a:t>
            </a:r>
            <a:r>
              <a:rPr lang="en-US" altLang="zh-CN" sz="1800" b="1" dirty="0" err="1" smtClean="0">
                <a:solidFill>
                  <a:srgbClr val="002060"/>
                </a:solidFill>
              </a:rPr>
              <a:t>Faddeev</a:t>
            </a:r>
            <a:r>
              <a:rPr lang="en-US" altLang="zh-CN" sz="1800" b="1" dirty="0" smtClean="0">
                <a:solidFill>
                  <a:srgbClr val="002060"/>
                </a:solidFill>
              </a:rPr>
              <a:t> </a:t>
            </a:r>
            <a:r>
              <a:rPr lang="en-US" altLang="zh-CN" sz="1800" b="1" dirty="0" err="1" smtClean="0">
                <a:solidFill>
                  <a:srgbClr val="002060"/>
                </a:solidFill>
              </a:rPr>
              <a:t>ampitudes</a:t>
            </a:r>
            <a:r>
              <a:rPr lang="en-US" altLang="zh-CN" sz="1800" b="1" dirty="0" smtClean="0">
                <a:solidFill>
                  <a:srgbClr val="00206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r>
              <a:rPr lang="en-US" altLang="zh-CN" sz="1800" b="1" dirty="0" smtClean="0">
                <a:solidFill>
                  <a:srgbClr val="002060"/>
                </a:solidFill>
              </a:rPr>
              <a:t>Quark-</a:t>
            </a:r>
            <a:r>
              <a:rPr lang="en-US" altLang="zh-CN" sz="1800" b="1" dirty="0" err="1" smtClean="0">
                <a:solidFill>
                  <a:srgbClr val="002060"/>
                </a:solidFill>
              </a:rPr>
              <a:t>diquark</a:t>
            </a:r>
            <a:r>
              <a:rPr lang="en-US" altLang="zh-CN" sz="1800" b="1" dirty="0" smtClean="0">
                <a:solidFill>
                  <a:srgbClr val="002060"/>
                </a:solidFill>
              </a:rPr>
              <a:t> vertices:</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3075" name="Picture 3"/>
          <p:cNvPicPr>
            <a:picLocks noChangeAspect="1" noChangeArrowheads="1"/>
          </p:cNvPicPr>
          <p:nvPr/>
        </p:nvPicPr>
        <p:blipFill>
          <a:blip r:embed="rId5" cstate="print"/>
          <a:srcRect/>
          <a:stretch>
            <a:fillRect/>
          </a:stretch>
        </p:blipFill>
        <p:spPr bwMode="auto">
          <a:xfrm>
            <a:off x="827584" y="1196752"/>
            <a:ext cx="5256584" cy="1656184"/>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395536" y="3501008"/>
            <a:ext cx="3848100" cy="280987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427984" y="4077072"/>
            <a:ext cx="4536504" cy="1482000"/>
          </a:xfrm>
          <a:prstGeom prst="rect">
            <a:avLst/>
          </a:prstGeom>
          <a:noFill/>
          <a:ln w="9525">
            <a:noFill/>
            <a:miter lim="800000"/>
            <a:headEnd/>
            <a:tailEnd/>
          </a:ln>
        </p:spPr>
      </p:pic>
      <p:sp>
        <p:nvSpPr>
          <p:cNvPr id="8" name="矩形 7"/>
          <p:cNvSpPr/>
          <p:nvPr/>
        </p:nvSpPr>
        <p:spPr>
          <a:xfrm>
            <a:off x="4355976" y="1196752"/>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9872" y="1628800"/>
            <a:ext cx="100811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blinds(horizontal)">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lnSpcReduction="10000"/>
          </a:bodyPr>
          <a:lstStyle/>
          <a:p>
            <a:pPr>
              <a:buFont typeface="Wingdings" pitchFamily="2" charset="2"/>
              <a:buChar char="Ø"/>
            </a:pPr>
            <a:r>
              <a:rPr lang="en-US" altLang="zh-CN" sz="1800" b="1" dirty="0" smtClean="0">
                <a:solidFill>
                  <a:srgbClr val="002060"/>
                </a:solidFill>
              </a:rPr>
              <a:t>Both the </a:t>
            </a:r>
            <a:r>
              <a:rPr lang="en-US" altLang="zh-CN" sz="1800" b="1" dirty="0" err="1" smtClean="0">
                <a:solidFill>
                  <a:srgbClr val="002060"/>
                </a:solidFill>
              </a:rPr>
              <a:t>Faddeev</a:t>
            </a:r>
            <a:r>
              <a:rPr lang="en-US" altLang="zh-CN" sz="1800" b="1" dirty="0" smtClean="0">
                <a:solidFill>
                  <a:srgbClr val="002060"/>
                </a:solidFill>
              </a:rPr>
              <a:t> amplitude and wave function are Poincare covariant, i.e. they are qualitatively identical in all reference frames.</a:t>
            </a:r>
          </a:p>
          <a:p>
            <a:pPr>
              <a:buFont typeface="Wingdings" pitchFamily="2" charset="2"/>
              <a:buChar char="Ø"/>
            </a:pPr>
            <a:r>
              <a:rPr lang="en-US" altLang="zh-CN" sz="1800" b="1" dirty="0" smtClean="0">
                <a:solidFill>
                  <a:srgbClr val="002060"/>
                </a:solidFill>
              </a:rPr>
              <a:t>Each of the scalar functions that appears is frame independent, but the frame chosen determines just how the elements should be combined.</a:t>
            </a:r>
          </a:p>
          <a:p>
            <a:pPr>
              <a:buFont typeface="Wingdings" pitchFamily="2" charset="2"/>
              <a:buChar char="Ø"/>
            </a:pPr>
            <a:r>
              <a:rPr lang="en-US" altLang="zh-CN" sz="1800" b="1" dirty="0" smtClean="0">
                <a:solidFill>
                  <a:srgbClr val="002060"/>
                </a:solidFill>
              </a:rPr>
              <a:t>In consequence, the manner by which the dressed quarks’ spin, </a:t>
            </a:r>
            <a:r>
              <a:rPr lang="en-US" altLang="zh-CN" sz="1800" b="1" i="1" dirty="0" smtClean="0">
                <a:solidFill>
                  <a:srgbClr val="FF0000"/>
                </a:solidFill>
              </a:rPr>
              <a:t>S</a:t>
            </a:r>
            <a:r>
              <a:rPr lang="en-US" altLang="zh-CN" sz="1800" b="1" dirty="0" smtClean="0">
                <a:solidFill>
                  <a:srgbClr val="002060"/>
                </a:solidFill>
              </a:rPr>
              <a:t>, and orbital angular momentum, </a:t>
            </a:r>
            <a:r>
              <a:rPr lang="en-US" altLang="zh-CN" sz="1800" b="1" i="1" dirty="0" smtClean="0">
                <a:solidFill>
                  <a:srgbClr val="FF0000"/>
                </a:solidFill>
              </a:rPr>
              <a:t>L</a:t>
            </a:r>
            <a:r>
              <a:rPr lang="en-US" altLang="zh-CN" sz="1800" b="1" dirty="0" smtClean="0">
                <a:solidFill>
                  <a:srgbClr val="002060"/>
                </a:solidFill>
              </a:rPr>
              <a:t>, add to form the total momentum </a:t>
            </a:r>
            <a:r>
              <a:rPr lang="en-US" altLang="zh-CN" sz="1800" b="1" i="1" dirty="0" smtClean="0">
                <a:solidFill>
                  <a:srgbClr val="FF0000"/>
                </a:solidFill>
              </a:rPr>
              <a:t>J,</a:t>
            </a:r>
            <a:r>
              <a:rPr lang="en-US" altLang="zh-CN" sz="1800" b="1" dirty="0" smtClean="0">
                <a:solidFill>
                  <a:srgbClr val="002060"/>
                </a:solidFill>
              </a:rPr>
              <a:t> is </a:t>
            </a:r>
            <a:r>
              <a:rPr lang="en-US" altLang="zh-CN" sz="1800" b="1" dirty="0" smtClean="0">
                <a:solidFill>
                  <a:srgbClr val="006600"/>
                </a:solidFill>
              </a:rPr>
              <a:t>frame dependent</a:t>
            </a:r>
            <a:r>
              <a:rPr lang="en-US" altLang="zh-CN" sz="1800" b="1" dirty="0" smtClean="0">
                <a:solidFill>
                  <a:srgbClr val="002060"/>
                </a:solidFill>
              </a:rPr>
              <a:t>: </a:t>
            </a:r>
            <a:r>
              <a:rPr lang="en-US" altLang="zh-CN" sz="1800" b="1" i="1" dirty="0" smtClean="0">
                <a:solidFill>
                  <a:srgbClr val="FF0000"/>
                </a:solidFill>
              </a:rPr>
              <a:t>L</a:t>
            </a:r>
            <a:r>
              <a:rPr lang="en-US" altLang="zh-CN" sz="1800" b="1" dirty="0" smtClean="0">
                <a:solidFill>
                  <a:srgbClr val="002060"/>
                </a:solidFill>
              </a:rPr>
              <a:t>, </a:t>
            </a:r>
            <a:r>
              <a:rPr lang="en-US" altLang="zh-CN" sz="1800" b="1" i="1" dirty="0" smtClean="0">
                <a:solidFill>
                  <a:srgbClr val="FF0000"/>
                </a:solidFill>
              </a:rPr>
              <a:t>S</a:t>
            </a:r>
            <a:r>
              <a:rPr lang="en-US" altLang="zh-CN" sz="1800" b="1" dirty="0" smtClean="0">
                <a:solidFill>
                  <a:srgbClr val="002060"/>
                </a:solidFill>
              </a:rPr>
              <a:t> are not independently Poincare invariant.</a:t>
            </a:r>
          </a:p>
          <a:p>
            <a:pPr>
              <a:buFont typeface="Wingdings" pitchFamily="2" charset="2"/>
              <a:buChar char="Ø"/>
            </a:pPr>
            <a:r>
              <a:rPr lang="en-US" altLang="zh-CN" sz="1800" b="1" dirty="0" smtClean="0">
                <a:solidFill>
                  <a:srgbClr val="002060"/>
                </a:solidFill>
              </a:rPr>
              <a:t>The set of baryon </a:t>
            </a:r>
            <a:r>
              <a:rPr lang="en-US" altLang="zh-CN" sz="1800" b="1" dirty="0" smtClean="0">
                <a:solidFill>
                  <a:srgbClr val="006600"/>
                </a:solidFill>
              </a:rPr>
              <a:t>rest-frame</a:t>
            </a:r>
            <a:r>
              <a:rPr lang="en-US" altLang="zh-CN" sz="1800" b="1" dirty="0" smtClean="0">
                <a:solidFill>
                  <a:srgbClr val="002060"/>
                </a:solidFill>
              </a:rPr>
              <a:t> quark-</a:t>
            </a:r>
            <a:r>
              <a:rPr lang="en-US" altLang="zh-CN" sz="1800" b="1" dirty="0" err="1" smtClean="0">
                <a:solidFill>
                  <a:srgbClr val="002060"/>
                </a:solidFill>
              </a:rPr>
              <a:t>diquark</a:t>
            </a:r>
            <a:r>
              <a:rPr lang="en-US" altLang="zh-CN" sz="1800" b="1" dirty="0" smtClean="0">
                <a:solidFill>
                  <a:srgbClr val="002060"/>
                </a:solidFill>
              </a:rPr>
              <a:t> angular momentum identifications:</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The scalar functions associated with these combinations of Dirac matrices in a </a:t>
            </a:r>
            <a:r>
              <a:rPr lang="en-US" altLang="zh-CN" sz="1800" b="1" dirty="0" err="1" smtClean="0">
                <a:solidFill>
                  <a:srgbClr val="002060"/>
                </a:solidFill>
              </a:rPr>
              <a:t>Faddeev</a:t>
            </a:r>
            <a:r>
              <a:rPr lang="en-US" altLang="zh-CN" sz="1800" b="1" dirty="0" smtClean="0">
                <a:solidFill>
                  <a:srgbClr val="002060"/>
                </a:solidFill>
              </a:rPr>
              <a:t> wave function possess the identified angular momentum correlation between the quark and </a:t>
            </a:r>
            <a:r>
              <a:rPr lang="en-US" altLang="zh-CN" sz="1800" b="1" dirty="0" err="1" smtClean="0">
                <a:solidFill>
                  <a:srgbClr val="002060"/>
                </a:solidFill>
              </a:rPr>
              <a:t>diquark</a:t>
            </a:r>
            <a:r>
              <a:rPr lang="en-US" altLang="zh-CN" sz="1800" b="1" dirty="0" smtClean="0">
                <a:solidFill>
                  <a:srgbClr val="00206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899592" y="3212976"/>
            <a:ext cx="2304256" cy="1944216"/>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Ø"/>
            </a:pPr>
            <a:r>
              <a:rPr lang="en-US" altLang="zh-CN" sz="1800" b="1" dirty="0" smtClean="0"/>
              <a:t>Roper resonance -- solution to the </a:t>
            </a:r>
            <a:r>
              <a:rPr lang="en-US" altLang="zh-CN" sz="1800" b="1" dirty="0" smtClean="0">
                <a:solidFill>
                  <a:srgbClr val="FF0000"/>
                </a:solidFill>
              </a:rPr>
              <a:t>50</a:t>
            </a:r>
            <a:r>
              <a:rPr lang="en-US" altLang="zh-CN" sz="1800" b="1" dirty="0" smtClean="0"/>
              <a:t> year puzzle</a:t>
            </a:r>
            <a:endParaRPr lang="en-US" altLang="zh-CN" sz="1800" dirty="0" smtClean="0"/>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1" name="Picture 3"/>
          <p:cNvPicPr>
            <a:picLocks noChangeAspect="1" noChangeArrowheads="1"/>
          </p:cNvPicPr>
          <p:nvPr/>
        </p:nvPicPr>
        <p:blipFill>
          <a:blip r:embed="rId3" cstate="print"/>
          <a:srcRect/>
          <a:stretch>
            <a:fillRect/>
          </a:stretch>
        </p:blipFill>
        <p:spPr bwMode="auto">
          <a:xfrm>
            <a:off x="179512" y="1047750"/>
            <a:ext cx="8761413" cy="5810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diamond(in)">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Non-</a:t>
            </a:r>
            <a:r>
              <a:rPr lang="en-US" sz="2400" b="1" dirty="0" err="1" smtClean="0">
                <a:solidFill>
                  <a:srgbClr val="C00000"/>
                </a:solidFill>
              </a:rPr>
              <a:t>Perturbative</a:t>
            </a:r>
            <a:r>
              <a:rPr lang="en-US" sz="2400" b="1" dirty="0" smtClean="0">
                <a:solidFill>
                  <a:srgbClr val="C00000"/>
                </a:solidFill>
              </a:rPr>
              <a: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dirty="0" smtClean="0">
                <a:solidFill>
                  <a:srgbClr val="C00000"/>
                </a:solidFill>
              </a:rPr>
              <a:t>:</a:t>
            </a:r>
            <a:br>
              <a:rPr lang="en-US" sz="2400" b="1" dirty="0" smtClean="0">
                <a:solidFill>
                  <a:srgbClr val="C00000"/>
                </a:solidFill>
              </a:rPr>
            </a:br>
            <a:r>
              <a:rPr lang="en-US" sz="2400" b="1" dirty="0" smtClean="0">
                <a:solidFill>
                  <a:srgbClr val="C00000"/>
                </a:solidFill>
              </a:rPr>
              <a:t>Confinement </a:t>
            </a:r>
            <a:r>
              <a:rPr lang="en-US" sz="2400" b="1" dirty="0" smtClean="0"/>
              <a:t>&amp;</a:t>
            </a:r>
            <a:r>
              <a:rPr lang="en-US" sz="2400" b="1" dirty="0" smtClean="0">
                <a:solidFill>
                  <a:srgbClr val="C00000"/>
                </a:solidFill>
              </a:rPr>
              <a:t> dynamical </a:t>
            </a:r>
            <a:r>
              <a:rPr lang="en-US" sz="2400" b="1" dirty="0" err="1" smtClean="0">
                <a:solidFill>
                  <a:srgbClr val="C00000"/>
                </a:solidFill>
              </a:rPr>
              <a:t>chiral</a:t>
            </a:r>
            <a:r>
              <a:rPr lang="en-US" sz="2400" b="1" dirty="0" smtClean="0">
                <a:solidFill>
                  <a:srgbClr val="C00000"/>
                </a:solidFill>
              </a:rPr>
              <a:t> symmetry breaking (DCSB)</a:t>
            </a:r>
            <a:endParaRPr lang="en-US" sz="2400" b="1" dirty="0">
              <a:solidFill>
                <a:srgbClr val="C00000"/>
              </a:solidFill>
            </a:endParaRPr>
          </a:p>
        </p:txBody>
      </p:sp>
      <p:sp>
        <p:nvSpPr>
          <p:cNvPr id="3" name="Content Placeholder 2"/>
          <p:cNvSpPr>
            <a:spLocks noGrp="1"/>
          </p:cNvSpPr>
          <p:nvPr>
            <p:ph idx="1"/>
          </p:nvPr>
        </p:nvSpPr>
        <p:spPr>
          <a:xfrm>
            <a:off x="457200" y="1772816"/>
            <a:ext cx="8458200" cy="4277147"/>
          </a:xfrm>
        </p:spPr>
        <p:txBody>
          <a:bodyPr>
            <a:normAutofit/>
          </a:bodyPr>
          <a:lstStyle/>
          <a:p>
            <a:pPr>
              <a:buFont typeface="Wingdings" pitchFamily="2" charset="2"/>
              <a:buChar char="Ø"/>
            </a:pPr>
            <a:r>
              <a:rPr lang="en-US" altLang="zh-CN" sz="2400" b="1" dirty="0" smtClean="0">
                <a:solidFill>
                  <a:srgbClr val="002060"/>
                </a:solidFill>
              </a:rPr>
              <a:t>Hadrons, as bound states, are dominated by non-</a:t>
            </a:r>
            <a:r>
              <a:rPr lang="en-US" altLang="zh-CN" sz="2400" b="1" dirty="0" err="1" smtClean="0">
                <a:solidFill>
                  <a:srgbClr val="002060"/>
                </a:solidFill>
              </a:rPr>
              <a:t>perturbative</a:t>
            </a:r>
            <a:r>
              <a:rPr lang="en-US" altLang="zh-CN" sz="2400" b="1" dirty="0" smtClean="0">
                <a:solidFill>
                  <a:srgbClr val="002060"/>
                </a:solidFill>
              </a:rPr>
              <a: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t> </a:t>
            </a:r>
            <a:r>
              <a:rPr lang="en-US" altLang="zh-CN" sz="2400" b="1" dirty="0" smtClean="0">
                <a:solidFill>
                  <a:srgbClr val="002060"/>
                </a:solidFill>
              </a:rPr>
              <a:t>dynamics – </a:t>
            </a:r>
            <a:r>
              <a:rPr lang="en-US" altLang="zh-CN" sz="2400" i="1" u="sng" dirty="0" smtClean="0">
                <a:solidFill>
                  <a:srgbClr val="002060"/>
                </a:solidFill>
              </a:rPr>
              <a:t>Two emergent phenomena </a:t>
            </a:r>
            <a:endParaRPr lang="en-US" altLang="zh-CN" sz="2200" i="1" u="sng" dirty="0" smtClean="0">
              <a:solidFill>
                <a:srgbClr val="002060"/>
              </a:solidFill>
            </a:endParaRPr>
          </a:p>
          <a:p>
            <a:pPr lvl="1">
              <a:buFont typeface="Wingdings" pitchFamily="2" charset="2"/>
              <a:buChar char="Ø"/>
            </a:pPr>
            <a:r>
              <a:rPr lang="en-US" altLang="zh-CN" sz="2200" b="1" dirty="0" smtClean="0">
                <a:solidFill>
                  <a:srgbClr val="0000FF"/>
                </a:solidFill>
              </a:rPr>
              <a:t>Confinement</a:t>
            </a:r>
            <a:r>
              <a:rPr lang="en-US" altLang="zh-CN" sz="2200" dirty="0" smtClean="0"/>
              <a:t>: Colored particles have never been seen isolated</a:t>
            </a:r>
          </a:p>
          <a:p>
            <a:pPr lvl="1">
              <a:buFont typeface="Wingdings" pitchFamily="2" charset="2"/>
              <a:buChar char="Ø"/>
            </a:pPr>
            <a:r>
              <a:rPr lang="en-US" altLang="zh-CN" sz="2200" dirty="0" smtClean="0"/>
              <a:t>Explain how quarks and gluons bind together</a:t>
            </a:r>
            <a:endParaRPr lang="en-US" altLang="zh-CN" sz="2200" b="1" dirty="0" smtClean="0">
              <a:solidFill>
                <a:srgbClr val="0000FF"/>
              </a:solidFill>
            </a:endParaRPr>
          </a:p>
          <a:p>
            <a:pPr lvl="1">
              <a:buFont typeface="Wingdings" pitchFamily="2" charset="2"/>
              <a:buChar char="Ø"/>
            </a:pPr>
            <a:r>
              <a:rPr lang="en-US" altLang="zh-CN" sz="2200" b="1" dirty="0" smtClean="0">
                <a:solidFill>
                  <a:srgbClr val="0000FF"/>
                </a:solidFill>
              </a:rPr>
              <a:t>DCSB</a:t>
            </a:r>
            <a:r>
              <a:rPr lang="en-US" altLang="zh-CN" sz="2200" dirty="0" smtClean="0"/>
              <a:t>: Hadrons do not follow the </a:t>
            </a:r>
            <a:r>
              <a:rPr lang="en-US" altLang="zh-CN" sz="2200" dirty="0" err="1" smtClean="0"/>
              <a:t>chiral</a:t>
            </a:r>
            <a:r>
              <a:rPr lang="en-US" altLang="zh-CN" sz="2200" dirty="0" smtClean="0"/>
              <a:t> symmetry pattern</a:t>
            </a:r>
          </a:p>
          <a:p>
            <a:pPr lvl="1">
              <a:buFont typeface="Wingdings" pitchFamily="2" charset="2"/>
              <a:buChar char="Ø"/>
            </a:pPr>
            <a:r>
              <a:rPr lang="en-US" altLang="zh-CN" sz="2200" dirty="0" smtClean="0"/>
              <a:t>Explain the most important mass generating mechanism for visible matter in the Universe</a:t>
            </a:r>
          </a:p>
          <a:p>
            <a:pPr lvl="1">
              <a:buFont typeface="Wingdings" pitchFamily="2" charset="2"/>
              <a:buChar char="Ø"/>
            </a:pPr>
            <a:r>
              <a:rPr lang="en-US" altLang="zh-CN" sz="2200" dirty="0" smtClean="0"/>
              <a:t>Neither of these phenomena is apparent in </a:t>
            </a:r>
            <a:r>
              <a:rPr lang="en-US" altLang="zh-CN" sz="2200" b="1" dirty="0" smtClean="0">
                <a:solidFill>
                  <a:srgbClr val="FF0000"/>
                </a:solidFill>
              </a:rPr>
              <a:t>Q</a:t>
            </a:r>
            <a:r>
              <a:rPr lang="en-US" altLang="zh-CN" sz="2200" b="1" dirty="0" smtClean="0">
                <a:solidFill>
                  <a:srgbClr val="0070C0"/>
                </a:solidFill>
              </a:rPr>
              <a:t>C</a:t>
            </a:r>
            <a:r>
              <a:rPr lang="en-US" altLang="zh-CN" sz="2200" b="1" dirty="0" smtClean="0">
                <a:solidFill>
                  <a:srgbClr val="00CC00"/>
                </a:solidFill>
              </a:rPr>
              <a:t>D</a:t>
            </a:r>
            <a:r>
              <a:rPr lang="en-US" altLang="zh-CN" sz="2000" b="1" dirty="0" smtClean="0"/>
              <a:t> </a:t>
            </a:r>
            <a:r>
              <a:rPr lang="en-US" altLang="zh-CN" sz="2200" dirty="0" smtClean="0"/>
              <a:t>'s </a:t>
            </a:r>
            <a:r>
              <a:rPr lang="en-US" altLang="zh-CN" sz="2200" dirty="0" err="1" smtClean="0"/>
              <a:t>Lagrangian</a:t>
            </a:r>
            <a:r>
              <a:rPr lang="en-US" altLang="zh-CN" sz="2200" dirty="0" smtClean="0"/>
              <a:t>, HOWEVER, They play a dominant role in determining the characteristics of </a:t>
            </a:r>
            <a:r>
              <a:rPr lang="en-US" altLang="zh-CN" sz="2200" u="sng" dirty="0" smtClean="0"/>
              <a:t>real-world </a:t>
            </a:r>
            <a:r>
              <a:rPr lang="en-US" altLang="zh-CN" sz="2200" b="1" u="sng" dirty="0" smtClean="0">
                <a:solidFill>
                  <a:srgbClr val="FF0000"/>
                </a:solidFill>
              </a:rPr>
              <a:t>Q</a:t>
            </a:r>
            <a:r>
              <a:rPr lang="en-US" altLang="zh-CN" sz="2200" b="1" u="sng" dirty="0" smtClean="0">
                <a:solidFill>
                  <a:srgbClr val="0070C0"/>
                </a:solidFill>
              </a:rPr>
              <a:t>C</a:t>
            </a:r>
            <a:r>
              <a:rPr lang="en-US" altLang="zh-CN" sz="2200" b="1" u="sng" dirty="0" smtClean="0">
                <a:solidFill>
                  <a:srgbClr val="00CC00"/>
                </a:solidFill>
              </a:rPr>
              <a:t>D</a:t>
            </a:r>
            <a:r>
              <a:rPr lang="en-US" altLang="zh-CN" sz="2200" dirty="0" smtClean="0"/>
              <a:t>!</a:t>
            </a:r>
          </a:p>
          <a:p>
            <a:pPr lvl="1">
              <a:buFont typeface="Wingdings" pitchFamily="2" charset="2"/>
              <a:buChar char="Ø"/>
            </a:pPr>
            <a:endParaRPr lang="en-US" altLang="zh-CN" sz="2200" dirty="0" smtClean="0"/>
          </a:p>
          <a:p>
            <a:pPr>
              <a:buFont typeface="Wingdings" pitchFamily="2" charset="2"/>
              <a:buChar char="Ø"/>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spTree>
  </p:cSld>
  <p:clrMapOvr>
    <a:masterClrMapping/>
  </p:clrMapOvr>
  <p:transition spd="med" advTm="1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Ø"/>
            </a:pPr>
            <a:r>
              <a:rPr lang="en-US" altLang="zh-CN" sz="1800" b="1" dirty="0" smtClean="0"/>
              <a:t>Roper resonance -- solution to the </a:t>
            </a:r>
            <a:r>
              <a:rPr lang="en-US" altLang="zh-CN" sz="1800" b="1" dirty="0" smtClean="0">
                <a:solidFill>
                  <a:srgbClr val="FF0000"/>
                </a:solidFill>
              </a:rPr>
              <a:t>50</a:t>
            </a:r>
            <a:r>
              <a:rPr lang="en-US" altLang="zh-CN" sz="1800" b="1" dirty="0" smtClean="0"/>
              <a:t> year puzzle</a:t>
            </a:r>
            <a:endParaRPr lang="en-US" altLang="zh-CN" sz="1800" dirty="0" smtClean="0"/>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1" name="Picture 3"/>
          <p:cNvPicPr>
            <a:picLocks noChangeAspect="1" noChangeArrowheads="1"/>
          </p:cNvPicPr>
          <p:nvPr/>
        </p:nvPicPr>
        <p:blipFill>
          <a:blip r:embed="rId3" cstate="print"/>
          <a:srcRect/>
          <a:stretch>
            <a:fillRect/>
          </a:stretch>
        </p:blipFill>
        <p:spPr bwMode="auto">
          <a:xfrm>
            <a:off x="179512" y="1047750"/>
            <a:ext cx="8761413" cy="58102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51520" y="4005064"/>
            <a:ext cx="3924300" cy="2571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860032" y="3933056"/>
            <a:ext cx="3895725" cy="2647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Ø"/>
            </a:pPr>
            <a:r>
              <a:rPr lang="en-US" altLang="zh-CN" sz="1800" b="1" dirty="0" smtClean="0"/>
              <a:t>Roper resonance -- solution to the </a:t>
            </a:r>
            <a:r>
              <a:rPr lang="en-US" altLang="zh-CN" sz="1800" b="1" dirty="0" smtClean="0">
                <a:solidFill>
                  <a:srgbClr val="FF0000"/>
                </a:solidFill>
              </a:rPr>
              <a:t>50</a:t>
            </a:r>
            <a:r>
              <a:rPr lang="en-US" altLang="zh-CN" sz="1800" b="1" dirty="0" smtClean="0"/>
              <a:t> year puzzle</a:t>
            </a:r>
            <a:endParaRPr lang="en-US" altLang="zh-CN" sz="1800" dirty="0" smtClean="0"/>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0" y="1313384"/>
            <a:ext cx="9144000" cy="554461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0" y="1124744"/>
            <a:ext cx="9144000" cy="561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9675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b="1" dirty="0" smtClean="0">
                <a:solidFill>
                  <a:srgbClr val="C00000"/>
                </a:solidFill>
              </a:rPr>
              <a:t>SOLUTIONS &amp; THEIR PROPERTIES</a:t>
            </a:r>
            <a:endParaRPr lang="en-US" b="1" dirty="0">
              <a:solidFill>
                <a:srgbClr val="C00000"/>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0" y="1988840"/>
            <a:ext cx="9144000" cy="410445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9675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b="1" dirty="0" smtClean="0">
                <a:solidFill>
                  <a:srgbClr val="C00000"/>
                </a:solidFill>
              </a:rPr>
              <a:t>SOLUTIONS &amp; THEIR PROPERTIES</a:t>
            </a:r>
            <a:endParaRPr lang="en-US" b="1" dirty="0">
              <a:solidFill>
                <a:srgbClr val="C00000"/>
              </a:solidFill>
            </a:endParaRPr>
          </a:p>
        </p:txBody>
      </p:sp>
      <p:sp>
        <p:nvSpPr>
          <p:cNvPr id="3" name="Content Placeholder 2"/>
          <p:cNvSpPr>
            <a:spLocks noGrp="1"/>
          </p:cNvSpPr>
          <p:nvPr>
            <p:ph idx="1"/>
          </p:nvPr>
        </p:nvSpPr>
        <p:spPr>
          <a:xfrm>
            <a:off x="457200" y="2204864"/>
            <a:ext cx="8291264" cy="4176464"/>
          </a:xfrm>
        </p:spPr>
        <p:txBody>
          <a:bodyPr>
            <a:normAutofit/>
          </a:bodyPr>
          <a:lstStyle/>
          <a:p>
            <a:pPr marL="514350" indent="-514350">
              <a:buFont typeface="Wingdings" pitchFamily="2" charset="2"/>
              <a:buChar char="u"/>
            </a:pPr>
            <a:r>
              <a:rPr lang="en-US" altLang="zh-CN" dirty="0" smtClean="0">
                <a:solidFill>
                  <a:srgbClr val="002060"/>
                </a:solidFill>
              </a:rPr>
              <a:t>The four lightest baryon </a:t>
            </a:r>
            <a:r>
              <a:rPr lang="en-US" altLang="zh-CN" dirty="0" smtClean="0">
                <a:solidFill>
                  <a:srgbClr val="C00000"/>
                </a:solidFill>
              </a:rPr>
              <a:t>(I=1/2, J^P=1/2^{+-})</a:t>
            </a:r>
            <a:r>
              <a:rPr lang="en-US" altLang="zh-CN" i="1" dirty="0" smtClean="0">
                <a:solidFill>
                  <a:srgbClr val="C00000"/>
                </a:solidFill>
              </a:rPr>
              <a:t> </a:t>
            </a:r>
            <a:r>
              <a:rPr lang="en-US" altLang="zh-CN" dirty="0" err="1" smtClean="0">
                <a:solidFill>
                  <a:srgbClr val="002060"/>
                </a:solidFill>
              </a:rPr>
              <a:t>isospin</a:t>
            </a:r>
            <a:r>
              <a:rPr lang="en-US" altLang="zh-CN" dirty="0" smtClean="0">
                <a:solidFill>
                  <a:srgbClr val="002060"/>
                </a:solidFill>
              </a:rPr>
              <a:t> doublets: </a:t>
            </a:r>
            <a:r>
              <a:rPr lang="en-US" altLang="zh-CN" dirty="0" smtClean="0">
                <a:solidFill>
                  <a:srgbClr val="C00000"/>
                </a:solidFill>
              </a:rPr>
              <a:t>nucleon, roper, N(1535), N(1650)</a:t>
            </a:r>
            <a:endParaRPr lang="en-US" altLang="zh-CN" b="1" dirty="0" smtClean="0">
              <a:solidFill>
                <a:srgbClr val="C00000"/>
              </a:solidFill>
            </a:endParaRPr>
          </a:p>
          <a:p>
            <a:pPr marL="514350" indent="-514350">
              <a:buFont typeface="Wingdings" pitchFamily="2" charset="2"/>
              <a:buChar char="u"/>
            </a:pPr>
            <a:r>
              <a:rPr lang="en-US" altLang="zh-CN" b="1" dirty="0" smtClean="0">
                <a:solidFill>
                  <a:srgbClr val="002060"/>
                </a:solidFill>
              </a:rPr>
              <a:t>Masses </a:t>
            </a:r>
          </a:p>
          <a:p>
            <a:pPr marL="514350" indent="-514350">
              <a:buFont typeface="Wingdings" pitchFamily="2" charset="2"/>
              <a:buChar char="u"/>
            </a:pPr>
            <a:r>
              <a:rPr lang="en-US" altLang="zh-CN" b="1" dirty="0" smtClean="0">
                <a:solidFill>
                  <a:srgbClr val="002060"/>
                </a:solidFill>
              </a:rPr>
              <a:t>Rest-frame orbital angular momentum</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content</a:t>
            </a:r>
          </a:p>
          <a:p>
            <a:pPr marL="514350" indent="-514350">
              <a:buFont typeface="Wingdings" pitchFamily="2" charset="2"/>
              <a:buChar char="u"/>
            </a:pPr>
            <a:r>
              <a:rPr lang="en-US" altLang="zh-CN" b="1" dirty="0" err="1" smtClean="0">
                <a:solidFill>
                  <a:srgbClr val="002060"/>
                </a:solidFill>
              </a:rPr>
              <a:t>Pointwise</a:t>
            </a:r>
            <a:r>
              <a:rPr lang="en-US" altLang="zh-CN" b="1" dirty="0" smtClean="0">
                <a:solidFill>
                  <a:srgbClr val="002060"/>
                </a:solidFill>
              </a:rPr>
              <a:t> structure</a:t>
            </a: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smtClean="0"/>
              <a:t>Masses</a:t>
            </a:r>
            <a:endParaRPr lang="en-US" sz="2400" b="1" dirty="0"/>
          </a:p>
        </p:txBody>
      </p:sp>
      <p:sp>
        <p:nvSpPr>
          <p:cNvPr id="3" name="Content Placeholder 2"/>
          <p:cNvSpPr>
            <a:spLocks noGrp="1"/>
          </p:cNvSpPr>
          <p:nvPr>
            <p:ph idx="1"/>
          </p:nvPr>
        </p:nvSpPr>
        <p:spPr>
          <a:xfrm>
            <a:off x="457200" y="1196752"/>
            <a:ext cx="8291264" cy="5661248"/>
          </a:xfrm>
        </p:spPr>
        <p:txBody>
          <a:bodyPr>
            <a:normAutofit/>
          </a:bodyPr>
          <a:lstStyle/>
          <a:p>
            <a:pPr>
              <a:buFont typeface="Wingdings" pitchFamily="2" charset="2"/>
              <a:buChar char="Ø"/>
            </a:pPr>
            <a:r>
              <a:rPr lang="en-US" altLang="zh-CN" sz="1800" dirty="0" smtClean="0">
                <a:solidFill>
                  <a:srgbClr val="002060"/>
                </a:solidFill>
              </a:rPr>
              <a:t>We choose </a:t>
            </a:r>
            <a:r>
              <a:rPr lang="en-US" altLang="zh-CN" sz="1800" dirty="0" err="1" smtClean="0">
                <a:solidFill>
                  <a:srgbClr val="C00000"/>
                </a:solidFill>
              </a:rPr>
              <a:t>gDB</a:t>
            </a:r>
            <a:r>
              <a:rPr lang="en-US" altLang="zh-CN" sz="1800" dirty="0" smtClean="0">
                <a:solidFill>
                  <a:srgbClr val="C00000"/>
                </a:solidFill>
              </a:rPr>
              <a:t>=0.43</a:t>
            </a:r>
            <a:r>
              <a:rPr lang="en-US" altLang="zh-CN" sz="1800" dirty="0" smtClean="0">
                <a:solidFill>
                  <a:srgbClr val="002060"/>
                </a:solidFill>
              </a:rPr>
              <a:t> so as to produce a mass splitting of </a:t>
            </a:r>
            <a:r>
              <a:rPr lang="en-US" altLang="zh-CN" sz="1800" dirty="0" smtClean="0">
                <a:solidFill>
                  <a:srgbClr val="C00000"/>
                </a:solidFill>
              </a:rPr>
              <a:t>0.1 </a:t>
            </a:r>
            <a:r>
              <a:rPr lang="en-US" altLang="zh-CN" sz="1800" dirty="0" err="1" smtClean="0">
                <a:solidFill>
                  <a:srgbClr val="C00000"/>
                </a:solidFill>
              </a:rPr>
              <a:t>GeV</a:t>
            </a:r>
            <a:r>
              <a:rPr lang="en-US" altLang="zh-CN" sz="1800" dirty="0" smtClean="0">
                <a:solidFill>
                  <a:srgbClr val="C00000"/>
                </a:solidFill>
              </a:rPr>
              <a:t> </a:t>
            </a:r>
            <a:r>
              <a:rPr lang="en-US" altLang="zh-CN" sz="1800" dirty="0" smtClean="0">
                <a:solidFill>
                  <a:srgbClr val="002060"/>
                </a:solidFill>
              </a:rPr>
              <a:t>between the lowest-mass </a:t>
            </a:r>
            <a:r>
              <a:rPr lang="en-US" altLang="zh-CN" sz="1800" dirty="0" smtClean="0">
                <a:solidFill>
                  <a:srgbClr val="C00000"/>
                </a:solidFill>
              </a:rPr>
              <a:t>P=- </a:t>
            </a:r>
            <a:r>
              <a:rPr lang="en-US" altLang="zh-CN" sz="1800" dirty="0" smtClean="0">
                <a:solidFill>
                  <a:srgbClr val="002060"/>
                </a:solidFill>
              </a:rPr>
              <a:t>state and the first excited </a:t>
            </a:r>
            <a:r>
              <a:rPr lang="en-US" altLang="zh-CN" sz="1800" dirty="0" smtClean="0">
                <a:solidFill>
                  <a:srgbClr val="C00000"/>
                </a:solidFill>
              </a:rPr>
              <a:t>P=+</a:t>
            </a:r>
            <a:r>
              <a:rPr lang="en-US" altLang="zh-CN" sz="1800" dirty="0" smtClean="0">
                <a:solidFill>
                  <a:srgbClr val="002060"/>
                </a:solidFill>
              </a:rPr>
              <a:t> state, viz. the empirical value.</a:t>
            </a:r>
          </a:p>
          <a:p>
            <a:pPr>
              <a:buFont typeface="Wingdings" pitchFamily="2" charset="2"/>
              <a:buChar char="Ø"/>
            </a:pPr>
            <a:r>
              <a:rPr lang="en-US" altLang="zh-CN" sz="1800" dirty="0" smtClean="0">
                <a:solidFill>
                  <a:srgbClr val="002060"/>
                </a:solidFill>
              </a:rPr>
              <a:t>Our computed values for the masses of the four lightest </a:t>
            </a:r>
            <a:r>
              <a:rPr lang="en-US" altLang="zh-CN" sz="1800" dirty="0" smtClean="0">
                <a:solidFill>
                  <a:srgbClr val="C00000"/>
                </a:solidFill>
              </a:rPr>
              <a:t>1/2^{+-} </a:t>
            </a:r>
            <a:r>
              <a:rPr lang="en-US" altLang="zh-CN" sz="1800" dirty="0" smtClean="0">
                <a:solidFill>
                  <a:srgbClr val="002060"/>
                </a:solidFill>
              </a:rPr>
              <a:t>baryon doublets are listed here, in </a:t>
            </a:r>
            <a:r>
              <a:rPr lang="en-US" altLang="zh-CN" sz="1800" dirty="0" err="1" smtClean="0">
                <a:solidFill>
                  <a:srgbClr val="C00000"/>
                </a:solidFill>
              </a:rPr>
              <a:t>GeV</a:t>
            </a:r>
            <a:r>
              <a:rPr lang="en-US" altLang="zh-CN" sz="1800" dirty="0" smtClean="0">
                <a:solidFill>
                  <a:srgbClr val="002060"/>
                </a:solidFill>
              </a:rPr>
              <a:t>:</a:t>
            </a: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r>
              <a:rPr lang="en-US" altLang="zh-CN" sz="1800" dirty="0" err="1" smtClean="0">
                <a:solidFill>
                  <a:srgbClr val="002060"/>
                </a:solidFill>
              </a:rPr>
              <a:t>Pseudoscalar</a:t>
            </a:r>
            <a:r>
              <a:rPr lang="en-US" altLang="zh-CN" sz="1800" dirty="0" smtClean="0">
                <a:solidFill>
                  <a:srgbClr val="002060"/>
                </a:solidFill>
              </a:rPr>
              <a:t> and vector </a:t>
            </a:r>
            <a:r>
              <a:rPr lang="en-US" altLang="zh-CN" sz="1800" dirty="0" err="1" smtClean="0">
                <a:solidFill>
                  <a:srgbClr val="002060"/>
                </a:solidFill>
              </a:rPr>
              <a:t>diquarks</a:t>
            </a:r>
            <a:r>
              <a:rPr lang="en-US" altLang="zh-CN" sz="1800" dirty="0" smtClean="0">
                <a:solidFill>
                  <a:srgbClr val="002060"/>
                </a:solidFill>
              </a:rPr>
              <a:t> have no impact on the mass of the two positive-parity baryons, whereas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are important to the negative parity systems.</a:t>
            </a:r>
          </a:p>
          <a:p>
            <a:pPr>
              <a:buFont typeface="Wingdings" pitchFamily="2" charset="2"/>
              <a:buChar char="Ø"/>
            </a:pPr>
            <a:r>
              <a:rPr lang="en-US" altLang="zh-CN" sz="1800" dirty="0" smtClean="0">
                <a:solidFill>
                  <a:srgbClr val="002060"/>
                </a:solidFill>
              </a:rPr>
              <a:t>Although </a:t>
            </a:r>
            <a:r>
              <a:rPr lang="en-US" altLang="zh-CN" sz="1800" dirty="0" smtClean="0">
                <a:solidFill>
                  <a:srgbClr val="C00000"/>
                </a:solidFill>
              </a:rPr>
              <a:t>1/2^-</a:t>
            </a:r>
            <a:r>
              <a:rPr lang="en-US" altLang="zh-CN" sz="1800" dirty="0" smtClean="0">
                <a:solidFill>
                  <a:srgbClr val="002060"/>
                </a:solidFill>
              </a:rPr>
              <a:t> solutions exist even if one eliminates </a:t>
            </a:r>
            <a:r>
              <a:rPr lang="en-US" altLang="zh-CN" sz="1800" dirty="0" err="1" smtClean="0">
                <a:solidFill>
                  <a:srgbClr val="002060"/>
                </a:solidFill>
              </a:rPr>
              <a:t>pseudoscalar</a:t>
            </a:r>
            <a:r>
              <a:rPr lang="en-US" altLang="zh-CN" sz="1800" dirty="0" smtClean="0">
                <a:solidFill>
                  <a:srgbClr val="002060"/>
                </a:solidFill>
              </a:rPr>
              <a:t> and vector </a:t>
            </a:r>
            <a:r>
              <a:rPr lang="en-US" altLang="zh-CN" sz="1800" dirty="0" err="1" smtClean="0">
                <a:solidFill>
                  <a:srgbClr val="002060"/>
                </a:solidFill>
              </a:rPr>
              <a:t>diquarks</a:t>
            </a:r>
            <a:r>
              <a:rPr lang="en-US" altLang="zh-CN" sz="1800" dirty="0" smtClean="0">
                <a:solidFill>
                  <a:srgbClr val="002060"/>
                </a:solidFill>
              </a:rPr>
              <a:t>, </a:t>
            </a:r>
            <a:r>
              <a:rPr lang="en-US" altLang="zh-CN" sz="1800" dirty="0" smtClean="0">
                <a:solidFill>
                  <a:srgbClr val="C00000"/>
                </a:solidFill>
              </a:rPr>
              <a:t>1/2^+ </a:t>
            </a:r>
            <a:r>
              <a:rPr lang="en-US" altLang="zh-CN" sz="1800" dirty="0" smtClean="0">
                <a:solidFill>
                  <a:srgbClr val="002060"/>
                </a:solidFill>
              </a:rPr>
              <a:t>solutions do not exist in the absence of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a:t>
            </a:r>
          </a:p>
          <a:p>
            <a:pPr>
              <a:buFont typeface="Wingdings" pitchFamily="2" charset="2"/>
              <a:buChar char="Ø"/>
            </a:pPr>
            <a:r>
              <a:rPr lang="en-US" altLang="zh-CN" sz="1800" dirty="0" smtClean="0">
                <a:solidFill>
                  <a:srgbClr val="002060"/>
                </a:solidFill>
              </a:rPr>
              <a:t>It indicates that, with our </a:t>
            </a:r>
            <a:r>
              <a:rPr lang="en-US" altLang="zh-CN" sz="1800" dirty="0" err="1" smtClean="0">
                <a:solidFill>
                  <a:srgbClr val="002060"/>
                </a:solidFill>
              </a:rPr>
              <a:t>Faddeev</a:t>
            </a:r>
            <a:r>
              <a:rPr lang="en-US" altLang="zh-CN" sz="1800" dirty="0" smtClean="0">
                <a:solidFill>
                  <a:srgbClr val="002060"/>
                </a:solidFill>
              </a:rPr>
              <a:t> kernel, the so-called </a:t>
            </a:r>
            <a:r>
              <a:rPr lang="en-US" altLang="zh-CN" sz="1800" dirty="0" smtClean="0">
                <a:solidFill>
                  <a:srgbClr val="C00000"/>
                </a:solidFill>
              </a:rPr>
              <a:t>P-wave</a:t>
            </a:r>
            <a:r>
              <a:rPr lang="en-US" altLang="zh-CN" sz="1800" dirty="0" smtClean="0">
                <a:solidFill>
                  <a:srgbClr val="002060"/>
                </a:solidFill>
              </a:rPr>
              <a:t> (negative-parity) baryons can readily be built from positive-parity </a:t>
            </a:r>
            <a:r>
              <a:rPr lang="en-US" altLang="zh-CN" sz="1800" dirty="0" err="1" smtClean="0">
                <a:solidFill>
                  <a:srgbClr val="002060"/>
                </a:solidFill>
              </a:rPr>
              <a:t>diquarks</a:t>
            </a:r>
            <a:r>
              <a:rPr lang="en-US" altLang="zh-CN" sz="1800" dirty="0" smtClean="0">
                <a:solidFill>
                  <a:srgbClr val="002060"/>
                </a:solidFill>
              </a:rPr>
              <a:t>. </a:t>
            </a: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 name="Picture 3"/>
          <p:cNvPicPr>
            <a:picLocks noChangeAspect="1" noChangeArrowheads="1"/>
          </p:cNvPicPr>
          <p:nvPr/>
        </p:nvPicPr>
        <p:blipFill>
          <a:blip r:embed="rId3" cstate="print"/>
          <a:srcRect/>
          <a:stretch>
            <a:fillRect/>
          </a:stretch>
        </p:blipFill>
        <p:spPr bwMode="auto">
          <a:xfrm>
            <a:off x="1043608" y="2492896"/>
            <a:ext cx="3848100" cy="1009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smtClean="0">
                <a:solidFill>
                  <a:srgbClr val="002060"/>
                </a:solidFill>
              </a:rPr>
              <a:t> </a:t>
            </a:r>
            <a:r>
              <a:rPr lang="en-US" altLang="zh-CN" sz="2400" b="1" dirty="0" smtClean="0"/>
              <a:t>Rest-frame orbital angular momentum</a:t>
            </a:r>
            <a:endParaRPr lang="en-US" sz="2400" b="1" dirty="0"/>
          </a:p>
        </p:txBody>
      </p:sp>
      <p:sp>
        <p:nvSpPr>
          <p:cNvPr id="3" name="Content Placeholder 2"/>
          <p:cNvSpPr>
            <a:spLocks noGrp="1"/>
          </p:cNvSpPr>
          <p:nvPr>
            <p:ph idx="1"/>
          </p:nvPr>
        </p:nvSpPr>
        <p:spPr>
          <a:xfrm>
            <a:off x="4644008" y="1196752"/>
            <a:ext cx="4320480" cy="5661248"/>
          </a:xfrm>
        </p:spPr>
        <p:txBody>
          <a:bodyPr>
            <a:normAutofit/>
          </a:bodyPr>
          <a:lstStyle/>
          <a:p>
            <a:pPr>
              <a:buFont typeface="Wingdings" pitchFamily="2" charset="2"/>
              <a:buChar char="Ø"/>
            </a:pPr>
            <a:r>
              <a:rPr lang="en-US" altLang="zh-CN" sz="1800" dirty="0" smtClean="0">
                <a:solidFill>
                  <a:srgbClr val="002060"/>
                </a:solidFill>
              </a:rPr>
              <a:t>(a) Computed from the wave functions directly. </a:t>
            </a:r>
          </a:p>
          <a:p>
            <a:pPr>
              <a:buNone/>
            </a:pPr>
            <a:r>
              <a:rPr lang="en-US" altLang="zh-CN" sz="1800" dirty="0" smtClean="0">
                <a:solidFill>
                  <a:srgbClr val="002060"/>
                </a:solidFill>
              </a:rPr>
              <a:t>       (b) Computed from the relative contributions to the masses.</a:t>
            </a:r>
          </a:p>
          <a:p>
            <a:pPr>
              <a:buFont typeface="Wingdings" pitchFamily="2" charset="2"/>
              <a:buChar char="Ø"/>
            </a:pPr>
            <a:r>
              <a:rPr lang="en-US" altLang="zh-CN" sz="1800" dirty="0" smtClean="0">
                <a:solidFill>
                  <a:srgbClr val="002060"/>
                </a:solidFill>
              </a:rPr>
              <a:t>(b) delivers the same qualitative picture of each baryon’s internal structure as that presented in (a). Therefore, there is </a:t>
            </a:r>
            <a:r>
              <a:rPr lang="en-US" altLang="zh-CN" sz="1800" b="1" dirty="0" smtClean="0">
                <a:solidFill>
                  <a:srgbClr val="FF0000"/>
                </a:solidFill>
              </a:rPr>
              <a:t>little</a:t>
            </a:r>
            <a:r>
              <a:rPr lang="en-US" altLang="zh-CN" sz="1800" dirty="0" smtClean="0">
                <a:solidFill>
                  <a:srgbClr val="002060"/>
                </a:solidFill>
              </a:rPr>
              <a:t> mixing between partial waves in the computation of a baryon’s mass.</a:t>
            </a: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8"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6146" name="Picture 2"/>
          <p:cNvPicPr>
            <a:picLocks noChangeAspect="1" noChangeArrowheads="1"/>
          </p:cNvPicPr>
          <p:nvPr/>
        </p:nvPicPr>
        <p:blipFill>
          <a:blip r:embed="rId4" cstate="print"/>
          <a:srcRect/>
          <a:stretch>
            <a:fillRect/>
          </a:stretch>
        </p:blipFill>
        <p:spPr bwMode="auto">
          <a:xfrm>
            <a:off x="251520" y="980728"/>
            <a:ext cx="4257675" cy="571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smtClean="0">
                <a:solidFill>
                  <a:srgbClr val="002060"/>
                </a:solidFill>
              </a:rPr>
              <a:t> </a:t>
            </a:r>
            <a:r>
              <a:rPr lang="en-US" altLang="zh-CN" sz="2400" b="1" dirty="0" smtClean="0"/>
              <a:t>Rest-frame orbital angular momentum</a:t>
            </a:r>
            <a:endParaRPr lang="en-US" sz="2400" b="1" dirty="0"/>
          </a:p>
        </p:txBody>
      </p:sp>
      <p:sp>
        <p:nvSpPr>
          <p:cNvPr id="3" name="Content Placeholder 2"/>
          <p:cNvSpPr>
            <a:spLocks noGrp="1"/>
          </p:cNvSpPr>
          <p:nvPr>
            <p:ph idx="1"/>
          </p:nvPr>
        </p:nvSpPr>
        <p:spPr>
          <a:xfrm>
            <a:off x="4788024" y="1196752"/>
            <a:ext cx="4032448" cy="5661248"/>
          </a:xfrm>
        </p:spPr>
        <p:txBody>
          <a:bodyPr>
            <a:normAutofit/>
          </a:bodyPr>
          <a:lstStyle/>
          <a:p>
            <a:pPr>
              <a:buFont typeface="Wingdings" pitchFamily="2" charset="2"/>
              <a:buChar char="Ø"/>
            </a:pPr>
            <a:r>
              <a:rPr lang="en-US" altLang="zh-CN" sz="1800" dirty="0" smtClean="0">
                <a:solidFill>
                  <a:srgbClr val="002060"/>
                </a:solidFill>
              </a:rPr>
              <a:t>The nucleon and Roper are primarily </a:t>
            </a:r>
            <a:r>
              <a:rPr lang="en-US" altLang="zh-CN" sz="1800" b="1" dirty="0" smtClean="0">
                <a:solidFill>
                  <a:srgbClr val="C00000"/>
                </a:solidFill>
              </a:rPr>
              <a:t>S-wave</a:t>
            </a:r>
            <a:r>
              <a:rPr lang="en-US" altLang="zh-CN" sz="1800" dirty="0" smtClean="0">
                <a:solidFill>
                  <a:srgbClr val="002060"/>
                </a:solidFill>
              </a:rPr>
              <a:t> in nature, since they are not supported by the </a:t>
            </a:r>
            <a:r>
              <a:rPr lang="en-US" altLang="zh-CN" sz="1800" dirty="0" err="1" smtClean="0">
                <a:solidFill>
                  <a:srgbClr val="002060"/>
                </a:solidFill>
              </a:rPr>
              <a:t>Faddeev</a:t>
            </a:r>
            <a:r>
              <a:rPr lang="en-US" altLang="zh-CN" sz="1800" dirty="0" smtClean="0">
                <a:solidFill>
                  <a:srgbClr val="002060"/>
                </a:solidFill>
              </a:rPr>
              <a:t> equation unless </a:t>
            </a:r>
            <a:r>
              <a:rPr lang="en-US" altLang="zh-CN" sz="1800" b="1" dirty="0" smtClean="0">
                <a:solidFill>
                  <a:srgbClr val="C00000"/>
                </a:solidFill>
              </a:rPr>
              <a:t>S-wave</a:t>
            </a:r>
            <a:r>
              <a:rPr lang="en-US" altLang="zh-CN" sz="1800" dirty="0" smtClean="0">
                <a:solidFill>
                  <a:srgbClr val="002060"/>
                </a:solidFill>
              </a:rPr>
              <a:t> components are contained in the wave function. On the other hand, the</a:t>
            </a:r>
            <a:r>
              <a:rPr lang="en-US" altLang="zh-CN" sz="1800" dirty="0" smtClean="0">
                <a:solidFill>
                  <a:srgbClr val="C00000"/>
                </a:solidFill>
              </a:rPr>
              <a:t> N(1535)1/2^-</a:t>
            </a:r>
            <a:r>
              <a:rPr lang="en-US" altLang="zh-CN" sz="1800" dirty="0" smtClean="0">
                <a:solidFill>
                  <a:srgbClr val="002060"/>
                </a:solidFill>
              </a:rPr>
              <a:t>,</a:t>
            </a:r>
            <a:r>
              <a:rPr lang="en-US" altLang="zh-CN" sz="1800" dirty="0" smtClean="0">
                <a:solidFill>
                  <a:srgbClr val="C00000"/>
                </a:solidFill>
              </a:rPr>
              <a:t>N(1650)1/2^- </a:t>
            </a:r>
            <a:r>
              <a:rPr lang="en-US" altLang="zh-CN" sz="1800" dirty="0" smtClean="0">
                <a:solidFill>
                  <a:srgbClr val="002060"/>
                </a:solidFill>
              </a:rPr>
              <a:t>are essentially </a:t>
            </a:r>
            <a:r>
              <a:rPr lang="en-US" altLang="zh-CN" sz="1800" b="1" dirty="0" smtClean="0">
                <a:solidFill>
                  <a:srgbClr val="C00000"/>
                </a:solidFill>
              </a:rPr>
              <a:t>P-wave </a:t>
            </a:r>
            <a:r>
              <a:rPr lang="en-US" altLang="zh-CN" sz="1800" dirty="0" smtClean="0">
                <a:solidFill>
                  <a:srgbClr val="002060"/>
                </a:solidFill>
              </a:rPr>
              <a:t>in character.</a:t>
            </a:r>
          </a:p>
          <a:p>
            <a:pPr>
              <a:buFont typeface="Wingdings" pitchFamily="2" charset="2"/>
              <a:buChar char="Ø"/>
            </a:pPr>
            <a:r>
              <a:rPr lang="en-US" altLang="zh-CN" sz="1800" dirty="0" smtClean="0">
                <a:solidFill>
                  <a:srgbClr val="002060"/>
                </a:solidFill>
              </a:rPr>
              <a:t>These observations provide support in quantum field theory for the constituent-quark model classifications of these systems.</a:t>
            </a: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8"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251520" y="980728"/>
            <a:ext cx="4257675" cy="571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err="1" smtClean="0"/>
              <a:t>Diquark</a:t>
            </a:r>
            <a:r>
              <a:rPr lang="en-US" altLang="zh-CN" sz="2400" b="1" dirty="0" smtClean="0"/>
              <a:t> content</a:t>
            </a:r>
            <a:endParaRPr lang="en-US" sz="2400" b="1" dirty="0"/>
          </a:p>
        </p:txBody>
      </p:sp>
      <p:sp>
        <p:nvSpPr>
          <p:cNvPr id="3" name="Content Placeholder 2"/>
          <p:cNvSpPr>
            <a:spLocks noGrp="1"/>
          </p:cNvSpPr>
          <p:nvPr>
            <p:ph idx="1"/>
          </p:nvPr>
        </p:nvSpPr>
        <p:spPr>
          <a:xfrm>
            <a:off x="4644008" y="1196752"/>
            <a:ext cx="4320480" cy="5661248"/>
          </a:xfrm>
        </p:spPr>
        <p:txBody>
          <a:bodyPr>
            <a:normAutofit/>
          </a:bodyPr>
          <a:lstStyle/>
          <a:p>
            <a:pPr>
              <a:buFont typeface="Wingdings" pitchFamily="2" charset="2"/>
              <a:buChar char="Ø"/>
            </a:pPr>
            <a:r>
              <a:rPr lang="en-US" altLang="zh-CN" sz="1800" dirty="0" smtClean="0">
                <a:solidFill>
                  <a:srgbClr val="002060"/>
                </a:solidFill>
              </a:rPr>
              <a:t>(a) Computed from the amplitudes directly. </a:t>
            </a:r>
          </a:p>
          <a:p>
            <a:pPr>
              <a:buNone/>
            </a:pPr>
            <a:r>
              <a:rPr lang="en-US" altLang="zh-CN" sz="1800" dirty="0" smtClean="0">
                <a:solidFill>
                  <a:srgbClr val="002060"/>
                </a:solidFill>
              </a:rPr>
              <a:t>       (b) Computed from the relative contributions to the masses.</a:t>
            </a:r>
          </a:p>
          <a:p>
            <a:pPr>
              <a:buFont typeface="Wingdings" pitchFamily="2" charset="2"/>
              <a:buChar char="Ø"/>
            </a:pPr>
            <a:r>
              <a:rPr lang="en-US" altLang="zh-CN" sz="1800" dirty="0" smtClean="0">
                <a:solidFill>
                  <a:srgbClr val="002060"/>
                </a:solidFill>
              </a:rPr>
              <a:t>From (a): although </a:t>
            </a:r>
            <a:r>
              <a:rPr lang="en-US" altLang="zh-CN" sz="1800" dirty="0" err="1" smtClean="0">
                <a:solidFill>
                  <a:srgbClr val="C00000"/>
                </a:solidFill>
              </a:rPr>
              <a:t>gDB</a:t>
            </a:r>
            <a:r>
              <a:rPr lang="en-US" altLang="zh-CN" sz="1800" dirty="0" smtClean="0">
                <a:solidFill>
                  <a:srgbClr val="C00000"/>
                </a:solidFill>
              </a:rPr>
              <a:t> &lt; 1 </a:t>
            </a:r>
            <a:r>
              <a:rPr lang="en-US" altLang="zh-CN" sz="1800" dirty="0" smtClean="0">
                <a:solidFill>
                  <a:srgbClr val="002060"/>
                </a:solidFill>
              </a:rPr>
              <a:t>has little impact on the nucleon and Roper, it has a significant effect on the structure of the negative parity baryons, serving to enhance the net negative-parity </a:t>
            </a:r>
            <a:r>
              <a:rPr lang="en-US" altLang="zh-CN" sz="1800" dirty="0" err="1" smtClean="0">
                <a:solidFill>
                  <a:srgbClr val="002060"/>
                </a:solidFill>
              </a:rPr>
              <a:t>diquark</a:t>
            </a:r>
            <a:r>
              <a:rPr lang="en-US" altLang="zh-CN" sz="1800" dirty="0" smtClean="0">
                <a:solidFill>
                  <a:srgbClr val="002060"/>
                </a:solidFill>
              </a:rPr>
              <a:t> content. The amplitudes associated with these negative-parity states contain roughly </a:t>
            </a:r>
            <a:r>
              <a:rPr lang="en-US" altLang="zh-CN" sz="1800" b="1" i="1" dirty="0" smtClean="0">
                <a:solidFill>
                  <a:srgbClr val="FF0000"/>
                </a:solidFill>
              </a:rPr>
              <a:t>equal fractions </a:t>
            </a:r>
            <a:r>
              <a:rPr lang="en-US" altLang="zh-CN" sz="1800" dirty="0" smtClean="0">
                <a:solidFill>
                  <a:srgbClr val="002060"/>
                </a:solidFill>
              </a:rPr>
              <a:t>of even and odd parity </a:t>
            </a:r>
            <a:r>
              <a:rPr lang="en-US" altLang="zh-CN" sz="1800" dirty="0" err="1" smtClean="0">
                <a:solidFill>
                  <a:srgbClr val="002060"/>
                </a:solidFill>
              </a:rPr>
              <a:t>diquarks</a:t>
            </a:r>
            <a:r>
              <a:rPr lang="en-US" altLang="zh-CN" sz="1800" dirty="0" smtClean="0">
                <a:solidFill>
                  <a:srgbClr val="002060"/>
                </a:solidFill>
              </a:rPr>
              <a:t>. </a:t>
            </a:r>
          </a:p>
          <a:p>
            <a:pPr>
              <a:buFont typeface="Wingdings" pitchFamily="2" charset="2"/>
              <a:buChar char="Ø"/>
            </a:pPr>
            <a:r>
              <a:rPr lang="en-US" altLang="zh-CN" sz="1800" dirty="0" smtClean="0">
                <a:solidFill>
                  <a:srgbClr val="002060"/>
                </a:solidFill>
              </a:rPr>
              <a:t>From (b): In each case depicted in the lower panel, there is a single dominant </a:t>
            </a:r>
            <a:r>
              <a:rPr lang="en-US" altLang="zh-CN" sz="1800" dirty="0" err="1" smtClean="0">
                <a:solidFill>
                  <a:srgbClr val="002060"/>
                </a:solidFill>
              </a:rPr>
              <a:t>diquark</a:t>
            </a:r>
            <a:r>
              <a:rPr lang="en-US" altLang="zh-CN" sz="1800" dirty="0" smtClean="0">
                <a:solidFill>
                  <a:srgbClr val="002060"/>
                </a:solidFill>
              </a:rPr>
              <a:t> component. There are </a:t>
            </a:r>
            <a:r>
              <a:rPr lang="en-US" altLang="zh-CN" sz="1800" b="1" dirty="0" smtClean="0">
                <a:solidFill>
                  <a:srgbClr val="FF0000"/>
                </a:solidFill>
              </a:rPr>
              <a:t>significant interferences</a:t>
            </a:r>
            <a:r>
              <a:rPr lang="en-US" altLang="zh-CN" sz="1800" dirty="0" smtClean="0">
                <a:solidFill>
                  <a:srgbClr val="002060"/>
                </a:solidFill>
              </a:rPr>
              <a:t> between different </a:t>
            </a:r>
            <a:r>
              <a:rPr lang="en-US" altLang="zh-CN" sz="1800" dirty="0" err="1" smtClean="0">
                <a:solidFill>
                  <a:srgbClr val="002060"/>
                </a:solidFill>
              </a:rPr>
              <a:t>diquarks</a:t>
            </a:r>
            <a:r>
              <a:rPr lang="en-US" altLang="zh-CN" sz="1800" dirty="0" smtClean="0">
                <a:solidFill>
                  <a:srgbClr val="002060"/>
                </a:solidFill>
              </a:rPr>
              <a:t>.</a:t>
            </a: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8"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7170" name="Picture 2"/>
          <p:cNvPicPr>
            <a:picLocks noChangeAspect="1" noChangeArrowheads="1"/>
          </p:cNvPicPr>
          <p:nvPr/>
        </p:nvPicPr>
        <p:blipFill>
          <a:blip r:embed="rId4" cstate="print"/>
          <a:srcRect/>
          <a:stretch>
            <a:fillRect/>
          </a:stretch>
        </p:blipFill>
        <p:spPr bwMode="auto">
          <a:xfrm>
            <a:off x="179512" y="980728"/>
            <a:ext cx="4171950" cy="57245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err="1" smtClean="0"/>
              <a:t>Pointwise</a:t>
            </a:r>
            <a:r>
              <a:rPr lang="en-US" altLang="zh-CN" sz="2400" b="1" dirty="0" smtClean="0"/>
              <a:t> structure</a:t>
            </a:r>
            <a:endParaRPr lang="en-US" sz="2400" b="1" dirty="0"/>
          </a:p>
        </p:txBody>
      </p:sp>
      <p:sp>
        <p:nvSpPr>
          <p:cNvPr id="3" name="Content Placeholder 2"/>
          <p:cNvSpPr>
            <a:spLocks noGrp="1"/>
          </p:cNvSpPr>
          <p:nvPr>
            <p:ph idx="1"/>
          </p:nvPr>
        </p:nvSpPr>
        <p:spPr>
          <a:xfrm>
            <a:off x="457200" y="1052736"/>
            <a:ext cx="8291264" cy="5805264"/>
          </a:xfrm>
        </p:spPr>
        <p:txBody>
          <a:bodyPr>
            <a:normAutofit/>
          </a:bodyPr>
          <a:lstStyle/>
          <a:p>
            <a:pPr>
              <a:buFont typeface="Wingdings" pitchFamily="2" charset="2"/>
              <a:buChar char="Ø"/>
            </a:pPr>
            <a:r>
              <a:rPr lang="en-US" altLang="zh-CN" sz="1800" dirty="0" smtClean="0">
                <a:solidFill>
                  <a:srgbClr val="002060"/>
                </a:solidFill>
              </a:rPr>
              <a:t>We consider the </a:t>
            </a:r>
            <a:r>
              <a:rPr lang="en-US" altLang="zh-CN" sz="1800" dirty="0" err="1" smtClean="0">
                <a:solidFill>
                  <a:srgbClr val="002060"/>
                </a:solidFill>
              </a:rPr>
              <a:t>zeroth</a:t>
            </a:r>
            <a:r>
              <a:rPr lang="en-US" altLang="zh-CN" sz="1800" dirty="0" smtClean="0">
                <a:solidFill>
                  <a:srgbClr val="002060"/>
                </a:solidFill>
              </a:rPr>
              <a:t> </a:t>
            </a:r>
            <a:r>
              <a:rPr lang="en-US" altLang="zh-CN" sz="1800" dirty="0" err="1" smtClean="0">
                <a:solidFill>
                  <a:srgbClr val="002060"/>
                </a:solidFill>
              </a:rPr>
              <a:t>Chebyshev</a:t>
            </a:r>
            <a:r>
              <a:rPr lang="en-US" altLang="zh-CN" sz="1800" dirty="0" smtClean="0">
                <a:solidFill>
                  <a:srgbClr val="002060"/>
                </a:solidFill>
              </a:rPr>
              <a:t> moment of all </a:t>
            </a:r>
            <a:r>
              <a:rPr lang="en-US" altLang="zh-CN" sz="1800" dirty="0" smtClean="0">
                <a:solidFill>
                  <a:srgbClr val="C00000"/>
                </a:solidFill>
              </a:rPr>
              <a:t>S-</a:t>
            </a:r>
            <a:r>
              <a:rPr lang="en-US" altLang="zh-CN" sz="1800" dirty="0" smtClean="0">
                <a:solidFill>
                  <a:srgbClr val="002060"/>
                </a:solidFill>
              </a:rPr>
              <a:t> and </a:t>
            </a:r>
            <a:r>
              <a:rPr lang="en-US" altLang="zh-CN" sz="1800" dirty="0" smtClean="0">
                <a:solidFill>
                  <a:srgbClr val="C00000"/>
                </a:solidFill>
              </a:rPr>
              <a:t>P-wave</a:t>
            </a:r>
            <a:r>
              <a:rPr lang="en-US" altLang="zh-CN" sz="1800" dirty="0" smtClean="0">
                <a:solidFill>
                  <a:srgbClr val="002060"/>
                </a:solidFill>
              </a:rPr>
              <a:t> components in a given baryon’s </a:t>
            </a:r>
            <a:r>
              <a:rPr lang="en-US" altLang="zh-CN" sz="1800" dirty="0" err="1" smtClean="0">
                <a:solidFill>
                  <a:srgbClr val="002060"/>
                </a:solidFill>
              </a:rPr>
              <a:t>Faddeev</a:t>
            </a:r>
            <a:r>
              <a:rPr lang="en-US" altLang="zh-CN" sz="1800" dirty="0" smtClean="0">
                <a:solidFill>
                  <a:srgbClr val="002060"/>
                </a:solidFill>
              </a:rPr>
              <a:t> wave function.</a:t>
            </a:r>
          </a:p>
          <a:p>
            <a:pPr>
              <a:buFont typeface="Wingdings" pitchFamily="2" charset="2"/>
              <a:buChar char="Ø"/>
            </a:pPr>
            <a:r>
              <a:rPr lang="en-US" altLang="zh-CN" sz="1800" dirty="0" smtClean="0">
                <a:solidFill>
                  <a:srgbClr val="002060"/>
                </a:solidFill>
              </a:rPr>
              <a:t>Nucleon’s first positive-parity excitation: all </a:t>
            </a:r>
            <a:r>
              <a:rPr lang="en-US" altLang="zh-CN" sz="1800" dirty="0" smtClean="0">
                <a:solidFill>
                  <a:srgbClr val="C00000"/>
                </a:solidFill>
              </a:rPr>
              <a:t>S-wave</a:t>
            </a:r>
            <a:r>
              <a:rPr lang="en-US" altLang="zh-CN" sz="1800" dirty="0" smtClean="0">
                <a:solidFill>
                  <a:srgbClr val="002060"/>
                </a:solidFill>
              </a:rPr>
              <a:t> components exhibit a single zero; and four of the </a:t>
            </a:r>
            <a:r>
              <a:rPr lang="en-US" altLang="zh-CN" sz="1800" dirty="0" smtClean="0">
                <a:solidFill>
                  <a:srgbClr val="C00000"/>
                </a:solidFill>
              </a:rPr>
              <a:t>P-wave</a:t>
            </a:r>
            <a:r>
              <a:rPr lang="en-US" altLang="zh-CN" sz="1800" dirty="0" smtClean="0">
                <a:solidFill>
                  <a:srgbClr val="002060"/>
                </a:solidFill>
              </a:rPr>
              <a:t> projections also possess a zero. This pattern of behavior for the first excited state indicates that it may be interpreted as a radial</a:t>
            </a:r>
          </a:p>
          <a:p>
            <a:pPr>
              <a:buNone/>
            </a:pPr>
            <a:r>
              <a:rPr lang="en-US" altLang="zh-CN" sz="1800" dirty="0" smtClean="0">
                <a:solidFill>
                  <a:srgbClr val="002060"/>
                </a:solidFill>
              </a:rPr>
              <a:t>       excitation.</a:t>
            </a: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539552" y="2852936"/>
            <a:ext cx="8027987" cy="400506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err="1" smtClean="0"/>
              <a:t>Pointwise</a:t>
            </a:r>
            <a:r>
              <a:rPr lang="en-US" altLang="zh-CN" sz="2400" b="1" dirty="0" smtClean="0"/>
              <a:t> structure</a:t>
            </a:r>
            <a:endParaRPr lang="en-US" sz="2400" b="1" dirty="0"/>
          </a:p>
        </p:txBody>
      </p:sp>
      <p:sp>
        <p:nvSpPr>
          <p:cNvPr id="3" name="Content Placeholder 2"/>
          <p:cNvSpPr>
            <a:spLocks noGrp="1"/>
          </p:cNvSpPr>
          <p:nvPr>
            <p:ph idx="1"/>
          </p:nvPr>
        </p:nvSpPr>
        <p:spPr>
          <a:xfrm>
            <a:off x="457200" y="908720"/>
            <a:ext cx="8291264" cy="5949280"/>
          </a:xfrm>
        </p:spPr>
        <p:txBody>
          <a:bodyPr>
            <a:normAutofit/>
          </a:bodyPr>
          <a:lstStyle/>
          <a:p>
            <a:pPr>
              <a:buFont typeface="Wingdings" pitchFamily="2" charset="2"/>
              <a:buChar char="Ø"/>
            </a:pPr>
            <a:r>
              <a:rPr lang="en-US" altLang="zh-CN" sz="1600" dirty="0" smtClean="0">
                <a:solidFill>
                  <a:srgbClr val="002060"/>
                </a:solidFill>
              </a:rPr>
              <a:t>For </a:t>
            </a:r>
            <a:r>
              <a:rPr lang="en-US" altLang="zh-CN" sz="1600" dirty="0" smtClean="0">
                <a:solidFill>
                  <a:srgbClr val="C00000"/>
                </a:solidFill>
              </a:rPr>
              <a:t>N(1535)1/2^-</a:t>
            </a:r>
            <a:r>
              <a:rPr lang="en-US" altLang="zh-CN" sz="1600" dirty="0" smtClean="0">
                <a:solidFill>
                  <a:srgbClr val="002060"/>
                </a:solidFill>
              </a:rPr>
              <a:t>,</a:t>
            </a:r>
            <a:r>
              <a:rPr lang="en-US" altLang="zh-CN" sz="1600" dirty="0" smtClean="0">
                <a:solidFill>
                  <a:srgbClr val="C00000"/>
                </a:solidFill>
              </a:rPr>
              <a:t>N(1650)1/2^-</a:t>
            </a:r>
            <a:r>
              <a:rPr lang="en-US" altLang="zh-CN" sz="1600" dirty="0" smtClean="0">
                <a:solidFill>
                  <a:srgbClr val="002060"/>
                </a:solidFill>
              </a:rPr>
              <a:t> : the </a:t>
            </a:r>
            <a:r>
              <a:rPr lang="en-US" altLang="zh-CN" sz="1600" dirty="0" smtClean="0">
                <a:solidFill>
                  <a:srgbClr val="FF0000"/>
                </a:solidFill>
              </a:rPr>
              <a:t>contrast</a:t>
            </a:r>
            <a:r>
              <a:rPr lang="en-US" altLang="zh-CN" sz="1600" dirty="0" smtClean="0">
                <a:solidFill>
                  <a:srgbClr val="002060"/>
                </a:solidFill>
              </a:rPr>
              <a:t> with the positive-parity states is stark.</a:t>
            </a:r>
          </a:p>
          <a:p>
            <a:pPr>
              <a:buNone/>
            </a:pPr>
            <a:r>
              <a:rPr lang="en-US" altLang="zh-CN" sz="1600" dirty="0" smtClean="0">
                <a:solidFill>
                  <a:srgbClr val="002060"/>
                </a:solidFill>
              </a:rPr>
              <a:t>        In particular, there is no simple pattern of zeros, with all panels containing at least one function that possesses a zero.</a:t>
            </a:r>
          </a:p>
          <a:p>
            <a:pPr>
              <a:buFont typeface="Wingdings" pitchFamily="2" charset="2"/>
              <a:buChar char="Ø"/>
            </a:pPr>
            <a:r>
              <a:rPr lang="en-US" altLang="zh-CN" sz="1600" dirty="0" smtClean="0">
                <a:solidFill>
                  <a:srgbClr val="002060"/>
                </a:solidFill>
              </a:rPr>
              <a:t>In their rest frames, these systems are predominantly </a:t>
            </a:r>
            <a:r>
              <a:rPr lang="en-US" altLang="zh-CN" sz="1600" dirty="0" smtClean="0">
                <a:solidFill>
                  <a:srgbClr val="C00000"/>
                </a:solidFill>
              </a:rPr>
              <a:t>P-wave </a:t>
            </a:r>
            <a:r>
              <a:rPr lang="en-US" altLang="zh-CN" sz="1600" dirty="0" smtClean="0">
                <a:solidFill>
                  <a:srgbClr val="002060"/>
                </a:solidFill>
              </a:rPr>
              <a:t>in nature, but possess material </a:t>
            </a:r>
            <a:r>
              <a:rPr lang="en-US" altLang="zh-CN" sz="1600" dirty="0" smtClean="0">
                <a:solidFill>
                  <a:srgbClr val="C00000"/>
                </a:solidFill>
              </a:rPr>
              <a:t>S-wave</a:t>
            </a:r>
            <a:r>
              <a:rPr lang="en-US" altLang="zh-CN" sz="1600" dirty="0" smtClean="0">
                <a:solidFill>
                  <a:srgbClr val="002060"/>
                </a:solidFill>
              </a:rPr>
              <a:t> components; and the first excited state in this negative parity channel—</a:t>
            </a:r>
            <a:r>
              <a:rPr lang="en-US" altLang="zh-CN" sz="1600" i="1" dirty="0" smtClean="0">
                <a:solidFill>
                  <a:srgbClr val="C00000"/>
                </a:solidFill>
              </a:rPr>
              <a:t>N(1650)1/2^−</a:t>
            </a:r>
            <a:r>
              <a:rPr lang="en-US" altLang="zh-CN" sz="1600" dirty="0" smtClean="0">
                <a:solidFill>
                  <a:srgbClr val="002060"/>
                </a:solidFill>
              </a:rPr>
              <a:t>—has </a:t>
            </a:r>
            <a:r>
              <a:rPr lang="en-US" altLang="zh-CN" sz="1600" dirty="0" smtClean="0">
                <a:solidFill>
                  <a:srgbClr val="FF0000"/>
                </a:solidFill>
              </a:rPr>
              <a:t>little</a:t>
            </a:r>
            <a:r>
              <a:rPr lang="en-US" altLang="zh-CN" sz="1600" dirty="0" smtClean="0">
                <a:solidFill>
                  <a:srgbClr val="002060"/>
                </a:solidFill>
              </a:rPr>
              <a:t> of the appearance of a radial excitation, since most of the functions depicted in the right panels of the figure do not possess a zero.</a:t>
            </a: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2" name="Picture 4"/>
          <p:cNvPicPr>
            <a:picLocks noChangeAspect="1" noChangeArrowheads="1"/>
          </p:cNvPicPr>
          <p:nvPr/>
        </p:nvPicPr>
        <p:blipFill>
          <a:blip r:embed="rId3" cstate="print"/>
          <a:srcRect/>
          <a:stretch>
            <a:fillRect/>
          </a:stretch>
        </p:blipFill>
        <p:spPr bwMode="auto">
          <a:xfrm>
            <a:off x="539552" y="2852936"/>
            <a:ext cx="8027987" cy="400506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Non-</a:t>
            </a:r>
            <a:r>
              <a:rPr lang="en-US" sz="2400" b="1" dirty="0" err="1" smtClean="0">
                <a:solidFill>
                  <a:srgbClr val="C00000"/>
                </a:solidFill>
              </a:rPr>
              <a:t>Perturbative</a:t>
            </a:r>
            <a:r>
              <a:rPr lang="en-US" sz="2400" b="1" dirty="0" smtClean="0">
                <a:solidFill>
                  <a:srgbClr val="C00000"/>
                </a:solidFill>
              </a:rPr>
              <a: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dirty="0" smtClean="0">
                <a:solidFill>
                  <a:srgbClr val="C00000"/>
                </a:solidFill>
              </a:rPr>
              <a:t>:</a:t>
            </a:r>
            <a:br>
              <a:rPr lang="en-US" sz="2400" b="1" dirty="0" smtClean="0">
                <a:solidFill>
                  <a:srgbClr val="C00000"/>
                </a:solidFill>
              </a:rPr>
            </a:br>
            <a:r>
              <a:rPr lang="en-US" sz="2400" b="1" dirty="0" smtClean="0">
                <a:solidFill>
                  <a:srgbClr val="C00000"/>
                </a:solidFill>
              </a:rPr>
              <a:t>Confinement </a:t>
            </a:r>
            <a:r>
              <a:rPr lang="en-US" sz="2400" b="1" dirty="0" smtClean="0"/>
              <a:t>&amp;</a:t>
            </a:r>
            <a:r>
              <a:rPr lang="en-US" sz="2400" b="1" dirty="0" smtClean="0">
                <a:solidFill>
                  <a:srgbClr val="C00000"/>
                </a:solidFill>
              </a:rPr>
              <a:t> dynamical </a:t>
            </a:r>
            <a:r>
              <a:rPr lang="en-US" sz="2400" b="1" dirty="0" err="1" smtClean="0">
                <a:solidFill>
                  <a:srgbClr val="C00000"/>
                </a:solidFill>
              </a:rPr>
              <a:t>chiral</a:t>
            </a:r>
            <a:r>
              <a:rPr lang="en-US" sz="2400" b="1" dirty="0" smtClean="0">
                <a:solidFill>
                  <a:srgbClr val="C00000"/>
                </a:solidFill>
              </a:rPr>
              <a:t> symmetry breaking (DCSB)</a:t>
            </a:r>
            <a:endParaRPr lang="en-US" sz="2400" b="1" dirty="0">
              <a:solidFill>
                <a:srgbClr val="C00000"/>
              </a:solidFill>
            </a:endParaRPr>
          </a:p>
        </p:txBody>
      </p:sp>
      <p:sp>
        <p:nvSpPr>
          <p:cNvPr id="3" name="Content Placeholder 2"/>
          <p:cNvSpPr>
            <a:spLocks noGrp="1"/>
          </p:cNvSpPr>
          <p:nvPr>
            <p:ph idx="1"/>
          </p:nvPr>
        </p:nvSpPr>
        <p:spPr>
          <a:xfrm>
            <a:off x="0" y="1772816"/>
            <a:ext cx="8915400" cy="4608512"/>
          </a:xfrm>
        </p:spPr>
        <p:txBody>
          <a:bodyPr>
            <a:normAutofit/>
          </a:bodyPr>
          <a:lstStyle/>
          <a:p>
            <a:pPr>
              <a:buFont typeface="Wingdings" pitchFamily="2" charset="2"/>
              <a:buChar char="Ø"/>
            </a:pPr>
            <a:r>
              <a:rPr lang="en-US" altLang="zh-CN" sz="2000" b="1" dirty="0" smtClean="0">
                <a:solidFill>
                  <a:srgbClr val="002060"/>
                </a:solidFill>
              </a:rPr>
              <a:t>From a quantum field theoretical point of view</a:t>
            </a:r>
            <a:r>
              <a:rPr lang="en-US" altLang="zh-CN" sz="2000" dirty="0" smtClean="0"/>
              <a:t>, these emergent phenomena could be associated with dramatic, dynamically driven changes in the analytic structure of </a:t>
            </a:r>
            <a:r>
              <a:rPr lang="en-US" altLang="zh-CN" sz="2000" b="1" dirty="0" smtClean="0">
                <a:solidFill>
                  <a:srgbClr val="FF0000"/>
                </a:solidFill>
              </a:rPr>
              <a:t>Q</a:t>
            </a:r>
            <a:r>
              <a:rPr lang="en-US" altLang="zh-CN" sz="2000" b="1" dirty="0" smtClean="0">
                <a:solidFill>
                  <a:srgbClr val="0070C0"/>
                </a:solidFill>
              </a:rPr>
              <a:t>C</a:t>
            </a:r>
            <a:r>
              <a:rPr lang="en-US" altLang="zh-CN" sz="2000" b="1" dirty="0" smtClean="0">
                <a:solidFill>
                  <a:srgbClr val="00CC00"/>
                </a:solidFill>
              </a:rPr>
              <a:t>D</a:t>
            </a:r>
            <a:r>
              <a:rPr lang="en-US" altLang="zh-CN" sz="2000" b="1" dirty="0" smtClean="0"/>
              <a:t> </a:t>
            </a:r>
            <a:r>
              <a:rPr lang="en-US" altLang="zh-CN" sz="2000" dirty="0" smtClean="0"/>
              <a:t>'s Schwinger functions (propagators and vertices).</a:t>
            </a:r>
          </a:p>
          <a:p>
            <a:pPr>
              <a:buFont typeface="Wingdings" pitchFamily="2" charset="2"/>
              <a:buChar char="Ø"/>
            </a:pPr>
            <a:r>
              <a:rPr lang="de-DE" altLang="zh-CN" sz="2000" b="1" dirty="0" smtClean="0">
                <a:solidFill>
                  <a:srgbClr val="002060"/>
                </a:solidFill>
              </a:rPr>
              <a:t>Dressed-quark propagator:</a:t>
            </a: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lvl="1">
              <a:buFont typeface="Wingdings" pitchFamily="2" charset="2"/>
              <a:buChar char="Ø"/>
            </a:pPr>
            <a:r>
              <a:rPr lang="en-US" altLang="zh-CN" sz="1800" dirty="0" smtClean="0"/>
              <a:t>Mass generated from the interaction </a:t>
            </a:r>
          </a:p>
          <a:p>
            <a:pPr lvl="1">
              <a:buNone/>
            </a:pPr>
            <a:r>
              <a:rPr lang="en-US" altLang="zh-CN" sz="1800" dirty="0" smtClean="0"/>
              <a:t>      of quarks with the gluon.</a:t>
            </a:r>
          </a:p>
          <a:p>
            <a:pPr lvl="1">
              <a:buFont typeface="Wingdings" pitchFamily="2" charset="2"/>
              <a:buChar char="Ø"/>
            </a:pPr>
            <a:r>
              <a:rPr lang="de-DE" altLang="zh-CN" sz="1800" dirty="0" smtClean="0"/>
              <a:t>Light quarks acquire a </a:t>
            </a:r>
            <a:r>
              <a:rPr lang="de-DE" altLang="zh-CN" sz="1800" b="1" dirty="0" smtClean="0">
                <a:solidFill>
                  <a:srgbClr val="FF0000"/>
                </a:solidFill>
              </a:rPr>
              <a:t>HUGE</a:t>
            </a:r>
            <a:r>
              <a:rPr lang="de-DE" altLang="zh-CN" sz="1800" dirty="0" smtClean="0"/>
              <a:t> constituent mass.</a:t>
            </a:r>
          </a:p>
          <a:p>
            <a:pPr lvl="1">
              <a:buFont typeface="Wingdings" pitchFamily="2" charset="2"/>
              <a:buChar char="Ø"/>
            </a:pPr>
            <a:r>
              <a:rPr lang="en-US" altLang="zh-CN" sz="1800" dirty="0" smtClean="0"/>
              <a:t>Responsible of the 98% of the mass of the </a:t>
            </a:r>
          </a:p>
          <a:p>
            <a:pPr lvl="1">
              <a:buNone/>
            </a:pPr>
            <a:r>
              <a:rPr lang="en-US" altLang="zh-CN" sz="1800" dirty="0" smtClean="0"/>
              <a:t>      proton and the large splitting between </a:t>
            </a:r>
          </a:p>
          <a:p>
            <a:pPr lvl="1">
              <a:buNone/>
            </a:pPr>
            <a:r>
              <a:rPr lang="en-US" altLang="zh-CN" sz="1800" dirty="0" smtClean="0"/>
              <a:t>      parity partners.</a:t>
            </a:r>
            <a:endParaRPr lang="de-DE" altLang="zh-CN" sz="1800" dirty="0" smtClean="0"/>
          </a:p>
          <a:p>
            <a:pPr lvl="1">
              <a:buFont typeface="Wingdings" pitchFamily="2" charset="2"/>
              <a:buChar char="Ø"/>
            </a:pPr>
            <a:endParaRPr lang="de-DE" altLang="zh-CN" sz="16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None/>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827584" y="3140968"/>
            <a:ext cx="4392488" cy="72008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292080" y="3068960"/>
            <a:ext cx="3851920" cy="3338186"/>
          </a:xfrm>
          <a:prstGeom prst="rect">
            <a:avLst/>
          </a:prstGeom>
          <a:noFill/>
          <a:ln w="9525">
            <a:noFill/>
            <a:miter lim="800000"/>
            <a:headEnd/>
            <a:tailEnd/>
          </a:ln>
        </p:spPr>
      </p:pic>
    </p:spTree>
  </p:cSld>
  <p:clrMapOvr>
    <a:masterClrMapping/>
  </p:clrMapOvr>
  <p:transition spd="med" advTm="1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box(in)">
                                      <p:cBhvr>
                                        <p:cTn id="4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3200" b="1" dirty="0" smtClean="0">
                <a:solidFill>
                  <a:srgbClr val="C00000"/>
                </a:solidFill>
              </a:rPr>
              <a:t>Summary </a:t>
            </a:r>
            <a:r>
              <a:rPr lang="en-US" altLang="zh-CN" sz="3200" b="1" dirty="0" smtClean="0">
                <a:solidFill>
                  <a:srgbClr val="002060"/>
                </a:solidFill>
              </a:rPr>
              <a:t>&amp;</a:t>
            </a:r>
            <a:r>
              <a:rPr lang="en-US" altLang="zh-CN" sz="3200" b="1" dirty="0" smtClean="0">
                <a:solidFill>
                  <a:srgbClr val="C00000"/>
                </a:solidFill>
              </a:rPr>
              <a:t> Outlook</a:t>
            </a:r>
            <a:endParaRPr lang="en-US" sz="3200" b="1" dirty="0"/>
          </a:p>
        </p:txBody>
      </p:sp>
      <p:sp>
        <p:nvSpPr>
          <p:cNvPr id="3" name="Content Placeholder 2"/>
          <p:cNvSpPr>
            <a:spLocks noGrp="1"/>
          </p:cNvSpPr>
          <p:nvPr>
            <p:ph idx="1"/>
          </p:nvPr>
        </p:nvSpPr>
        <p:spPr>
          <a:xfrm>
            <a:off x="457200" y="908720"/>
            <a:ext cx="8291264" cy="5949280"/>
          </a:xfrm>
        </p:spPr>
        <p:txBody>
          <a:bodyPr>
            <a:normAutofit/>
          </a:bodyPr>
          <a:lstStyle/>
          <a:p>
            <a:pPr lvl="1">
              <a:buNone/>
            </a:pPr>
            <a:endParaRPr lang="en-US" altLang="zh-CN" sz="1400" b="1" dirty="0" smtClean="0">
              <a:solidFill>
                <a:srgbClr val="FF0000"/>
              </a:solidFill>
            </a:endParaRPr>
          </a:p>
          <a:p>
            <a:pPr>
              <a:buFont typeface="Wingdings" pitchFamily="2" charset="2"/>
              <a:buChar char="Ø"/>
            </a:pPr>
            <a:r>
              <a:rPr lang="en-US" altLang="zh-CN" sz="1800" dirty="0" smtClean="0">
                <a:solidFill>
                  <a:srgbClr val="002060"/>
                </a:solidFill>
              </a:rPr>
              <a:t>By including all kinds of </a:t>
            </a:r>
            <a:r>
              <a:rPr lang="en-US" altLang="zh-CN" sz="1800" dirty="0" err="1" smtClean="0">
                <a:solidFill>
                  <a:srgbClr val="002060"/>
                </a:solidFill>
              </a:rPr>
              <a:t>diquarks</a:t>
            </a:r>
            <a:r>
              <a:rPr lang="en-US" altLang="zh-CN" sz="1800" dirty="0" smtClean="0">
                <a:solidFill>
                  <a:srgbClr val="002060"/>
                </a:solidFill>
              </a:rPr>
              <a:t>, we performed a comparative study of the four lightest baryon </a:t>
            </a:r>
            <a:r>
              <a:rPr lang="en-US" altLang="zh-CN" sz="1800" dirty="0" smtClean="0">
                <a:solidFill>
                  <a:srgbClr val="C00000"/>
                </a:solidFill>
              </a:rPr>
              <a:t>(I=1/2, J^P=1/2^{+-})</a:t>
            </a:r>
            <a:r>
              <a:rPr lang="en-US" altLang="zh-CN" sz="1800" i="1" dirty="0" smtClean="0">
                <a:solidFill>
                  <a:srgbClr val="C00000"/>
                </a:solidFill>
              </a:rPr>
              <a:t> </a:t>
            </a:r>
            <a:r>
              <a:rPr lang="en-US" altLang="zh-CN" sz="1800" dirty="0" err="1" smtClean="0">
                <a:solidFill>
                  <a:srgbClr val="002060"/>
                </a:solidFill>
              </a:rPr>
              <a:t>isospin</a:t>
            </a:r>
            <a:r>
              <a:rPr lang="en-US" altLang="zh-CN" sz="1800" dirty="0" smtClean="0">
                <a:solidFill>
                  <a:srgbClr val="002060"/>
                </a:solidFill>
              </a:rPr>
              <a:t> doublets in order to both elucidate their structural similarities and differences.</a:t>
            </a:r>
          </a:p>
          <a:p>
            <a:pPr>
              <a:buFont typeface="Wingdings" pitchFamily="2" charset="2"/>
              <a:buChar char="Ø"/>
            </a:pPr>
            <a:r>
              <a:rPr lang="en-US" altLang="zh-CN" sz="1800" dirty="0" smtClean="0">
                <a:solidFill>
                  <a:srgbClr val="002060"/>
                </a:solidFill>
              </a:rPr>
              <a:t>The first </a:t>
            </a:r>
            <a:r>
              <a:rPr lang="en-US" altLang="zh-CN" sz="1800" b="1" dirty="0" smtClean="0">
                <a:solidFill>
                  <a:srgbClr val="006600"/>
                </a:solidFill>
              </a:rPr>
              <a:t>ON-SHELL</a:t>
            </a:r>
            <a:r>
              <a:rPr lang="en-US" altLang="zh-CN" sz="1800" dirty="0" smtClean="0">
                <a:solidFill>
                  <a:srgbClr val="002060"/>
                </a:solidFill>
              </a:rPr>
              <a:t> DSE treatment of these systems.</a:t>
            </a:r>
          </a:p>
          <a:p>
            <a:pPr>
              <a:buFont typeface="Wingdings" pitchFamily="2" charset="2"/>
              <a:buChar char="Ø"/>
            </a:pPr>
            <a:r>
              <a:rPr lang="en-US" altLang="zh-CN" sz="1800" dirty="0" smtClean="0">
                <a:solidFill>
                  <a:srgbClr val="002060"/>
                </a:solidFill>
              </a:rPr>
              <a:t>The two lightest </a:t>
            </a:r>
            <a:r>
              <a:rPr lang="en-US" altLang="zh-CN" sz="1800" dirty="0" smtClean="0">
                <a:solidFill>
                  <a:srgbClr val="C00000"/>
                </a:solidFill>
              </a:rPr>
              <a:t>(I=1/2, J^P=1/2^+) </a:t>
            </a:r>
            <a:r>
              <a:rPr lang="en-US" altLang="zh-CN" sz="1800" dirty="0" smtClean="0">
                <a:solidFill>
                  <a:srgbClr val="002060"/>
                </a:solidFill>
              </a:rPr>
              <a:t>doublets are dominated by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the associated rest-frame </a:t>
            </a:r>
            <a:r>
              <a:rPr lang="en-US" altLang="zh-CN" sz="1800" dirty="0" err="1" smtClean="0">
                <a:solidFill>
                  <a:srgbClr val="002060"/>
                </a:solidFill>
              </a:rPr>
              <a:t>Faddeev</a:t>
            </a:r>
            <a:r>
              <a:rPr lang="en-US" altLang="zh-CN" sz="1800" dirty="0" smtClean="0">
                <a:solidFill>
                  <a:srgbClr val="002060"/>
                </a:solidFill>
              </a:rPr>
              <a:t> wave functions are primarily </a:t>
            </a:r>
            <a:r>
              <a:rPr lang="en-US" altLang="zh-CN" sz="1800" dirty="0" smtClean="0">
                <a:solidFill>
                  <a:srgbClr val="C00000"/>
                </a:solidFill>
              </a:rPr>
              <a:t>S-wave</a:t>
            </a:r>
            <a:r>
              <a:rPr lang="en-US" altLang="zh-CN" sz="1800" dirty="0" smtClean="0">
                <a:solidFill>
                  <a:srgbClr val="002060"/>
                </a:solidFill>
              </a:rPr>
              <a:t> in nature; and the first excited state in this </a:t>
            </a:r>
            <a:r>
              <a:rPr lang="en-US" altLang="zh-CN" sz="1800" dirty="0" smtClean="0">
                <a:solidFill>
                  <a:srgbClr val="C00000"/>
                </a:solidFill>
              </a:rPr>
              <a:t>1/2^+ </a:t>
            </a:r>
            <a:r>
              <a:rPr lang="en-US" altLang="zh-CN" sz="1800" dirty="0" smtClean="0">
                <a:solidFill>
                  <a:srgbClr val="002060"/>
                </a:solidFill>
              </a:rPr>
              <a:t>channel has very much the appearance of a radial excitation of the ground state.</a:t>
            </a:r>
          </a:p>
          <a:p>
            <a:pPr>
              <a:buFont typeface="Wingdings" pitchFamily="2" charset="2"/>
              <a:buChar char="Ø"/>
            </a:pPr>
            <a:r>
              <a:rPr lang="en-US" altLang="zh-CN" sz="1800" dirty="0" smtClean="0">
                <a:solidFill>
                  <a:srgbClr val="002060"/>
                </a:solidFill>
              </a:rPr>
              <a:t>In the two lightest </a:t>
            </a:r>
            <a:r>
              <a:rPr lang="en-US" altLang="zh-CN" sz="1800" dirty="0" smtClean="0">
                <a:solidFill>
                  <a:srgbClr val="C00000"/>
                </a:solidFill>
              </a:rPr>
              <a:t>(I=1/2, J^P=1/2^-) </a:t>
            </a:r>
            <a:r>
              <a:rPr lang="en-US" altLang="zh-CN" sz="1800" dirty="0" smtClean="0">
                <a:solidFill>
                  <a:srgbClr val="002060"/>
                </a:solidFill>
              </a:rPr>
              <a:t>systems, </a:t>
            </a:r>
            <a:r>
              <a:rPr lang="en-US" altLang="zh-CN" sz="1800" b="1" dirty="0" smtClean="0">
                <a:solidFill>
                  <a:srgbClr val="FF0000"/>
                </a:solidFill>
              </a:rPr>
              <a:t>TOO</a:t>
            </a:r>
            <a:r>
              <a:rPr lang="en-US" altLang="zh-CN" sz="1800" dirty="0" smtClean="0">
                <a:solidFill>
                  <a:srgbClr val="002060"/>
                </a:solidFill>
              </a:rPr>
              <a:t>,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play a material role. In their rest frames, the </a:t>
            </a:r>
            <a:r>
              <a:rPr lang="en-US" altLang="zh-CN" sz="1800" dirty="0" err="1" smtClean="0">
                <a:solidFill>
                  <a:srgbClr val="002060"/>
                </a:solidFill>
              </a:rPr>
              <a:t>Faddeev</a:t>
            </a:r>
            <a:r>
              <a:rPr lang="en-US" altLang="zh-CN" sz="1800" dirty="0" smtClean="0">
                <a:solidFill>
                  <a:srgbClr val="002060"/>
                </a:solidFill>
              </a:rPr>
              <a:t> amplitudes describing the dressed-quark cores of these negative-parity states contain roughly equal fractions of even and odd parity </a:t>
            </a:r>
            <a:r>
              <a:rPr lang="en-US" altLang="zh-CN" sz="1800" dirty="0" err="1" smtClean="0">
                <a:solidFill>
                  <a:srgbClr val="002060"/>
                </a:solidFill>
              </a:rPr>
              <a:t>diquarks</a:t>
            </a:r>
            <a:r>
              <a:rPr lang="en-US" altLang="zh-CN" sz="1800" dirty="0" smtClean="0">
                <a:solidFill>
                  <a:srgbClr val="002060"/>
                </a:solidFill>
              </a:rPr>
              <a:t>; the associated wave functions of these negative-parity systems are predominantly </a:t>
            </a:r>
            <a:r>
              <a:rPr lang="en-US" altLang="zh-CN" sz="1800" dirty="0" smtClean="0">
                <a:solidFill>
                  <a:srgbClr val="C00000"/>
                </a:solidFill>
              </a:rPr>
              <a:t>P-wave</a:t>
            </a:r>
            <a:r>
              <a:rPr lang="en-US" altLang="zh-CN" sz="1800" dirty="0" smtClean="0">
                <a:solidFill>
                  <a:srgbClr val="002060"/>
                </a:solidFill>
              </a:rPr>
              <a:t> in nature, but possess measurable </a:t>
            </a:r>
            <a:r>
              <a:rPr lang="en-US" altLang="zh-CN" sz="1800" dirty="0" smtClean="0">
                <a:solidFill>
                  <a:srgbClr val="C00000"/>
                </a:solidFill>
              </a:rPr>
              <a:t>S-wave</a:t>
            </a:r>
            <a:r>
              <a:rPr lang="en-US" altLang="zh-CN" sz="1800" dirty="0" smtClean="0">
                <a:solidFill>
                  <a:srgbClr val="002060"/>
                </a:solidFill>
              </a:rPr>
              <a:t> components; and, the first excited state in this negative parity channel has little of the appearance of a radial excitation.</a:t>
            </a:r>
          </a:p>
          <a:p>
            <a:pPr>
              <a:buFont typeface="Wingdings" pitchFamily="2" charset="2"/>
              <a:buChar char="Ø"/>
            </a:pPr>
            <a:r>
              <a:rPr lang="en-US" altLang="zh-CN" sz="1800" dirty="0" smtClean="0">
                <a:solidFill>
                  <a:srgbClr val="002060"/>
                </a:solidFill>
              </a:rPr>
              <a:t>NEXT: </a:t>
            </a:r>
            <a:r>
              <a:rPr lang="en-US" altLang="zh-CN" sz="1800" dirty="0" smtClean="0">
                <a:solidFill>
                  <a:srgbClr val="C00000"/>
                </a:solidFill>
              </a:rPr>
              <a:t>N(1720)3/2^+</a:t>
            </a:r>
            <a:r>
              <a:rPr lang="en-US" altLang="zh-CN" sz="1800" dirty="0" smtClean="0">
                <a:solidFill>
                  <a:srgbClr val="002060"/>
                </a:solidFill>
              </a:rPr>
              <a:t>, </a:t>
            </a:r>
            <a:r>
              <a:rPr lang="en-US" altLang="zh-CN" sz="1800" dirty="0" smtClean="0">
                <a:solidFill>
                  <a:srgbClr val="C00000"/>
                </a:solidFill>
              </a:rPr>
              <a:t>N(1520)3/2^-</a:t>
            </a:r>
            <a:r>
              <a:rPr lang="en-US" altLang="zh-CN" sz="1800" dirty="0" smtClean="0">
                <a:solidFill>
                  <a:srgbClr val="002060"/>
                </a:solidFill>
              </a:rPr>
              <a:t>, baryons with strangeness, form factors, PDAs, PDFs, …</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5" name="Picture 11" descr="C:\Users\seracron\Desktop\unesp (1).png"/>
          <p:cNvPicPr>
            <a:picLocks noChangeAspect="1" noChangeArrowheads="1"/>
          </p:cNvPicPr>
          <p:nvPr/>
        </p:nvPicPr>
        <p:blipFill>
          <a:blip r:embed="rId4" cstate="print"/>
          <a:srcRect/>
          <a:stretch>
            <a:fillRect/>
          </a:stretch>
        </p:blipFill>
        <p:spPr bwMode="auto">
          <a:xfrm>
            <a:off x="7515225" y="6381750"/>
            <a:ext cx="1628775" cy="47625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a:blipFill>
            <a:blip r:embed="rId2" cstate="print"/>
            <a:tile tx="0" ty="0" sx="100000" sy="100000" flip="none" algn="tl"/>
          </a:blipFill>
        </p:spPr>
        <p:txBody>
          <a:bodyPr>
            <a:normAutofit/>
          </a:bodyPr>
          <a:lstStyle/>
          <a:p>
            <a:r>
              <a:rPr lang="en-US" altLang="zh-CN" sz="9600" b="1" dirty="0" smtClean="0">
                <a:solidFill>
                  <a:srgbClr val="FF0000"/>
                </a:solidFill>
              </a:rPr>
              <a:t>Thank you!</a:t>
            </a:r>
            <a:endParaRPr lang="zh-CN" altLang="en-US" sz="9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229600" cy="5328592"/>
          </a:xfrm>
        </p:spPr>
        <p:txBody>
          <a:bodyPr>
            <a:normAutofit lnSpcReduction="10000"/>
          </a:bodyPr>
          <a:lstStyle/>
          <a:p>
            <a:pPr>
              <a:buFont typeface="Wingdings" pitchFamily="2" charset="2"/>
              <a:buChar char="Ø"/>
            </a:pPr>
            <a:r>
              <a:rPr lang="en-US" altLang="zh-CN" sz="2000" dirty="0" smtClean="0">
                <a:solidFill>
                  <a:srgbClr val="002060"/>
                </a:solidFill>
              </a:rPr>
              <a:t>A baryon can be viewed as a </a:t>
            </a:r>
            <a:r>
              <a:rPr lang="en-US" altLang="zh-CN" sz="2000" dirty="0" err="1" smtClean="0">
                <a:solidFill>
                  <a:srgbClr val="002060"/>
                </a:solidFill>
              </a:rPr>
              <a:t>Borromean</a:t>
            </a:r>
            <a:r>
              <a:rPr lang="en-US" altLang="zh-CN" sz="2000" dirty="0" smtClean="0">
                <a:solidFill>
                  <a:srgbClr val="002060"/>
                </a:solidFill>
              </a:rPr>
              <a:t> </a:t>
            </a:r>
          </a:p>
          <a:p>
            <a:pPr>
              <a:buNone/>
            </a:pPr>
            <a:r>
              <a:rPr lang="en-US" altLang="zh-CN" sz="2000" dirty="0" smtClean="0">
                <a:solidFill>
                  <a:srgbClr val="002060"/>
                </a:solidFill>
              </a:rPr>
              <a:t>       bound-state, the binding within which </a:t>
            </a:r>
          </a:p>
          <a:p>
            <a:pPr>
              <a:buNone/>
            </a:pPr>
            <a:r>
              <a:rPr lang="en-US" altLang="zh-CN" sz="2000" dirty="0" smtClean="0">
                <a:solidFill>
                  <a:srgbClr val="002060"/>
                </a:solidFill>
              </a:rPr>
              <a:t>       has two contributions:</a:t>
            </a:r>
          </a:p>
          <a:p>
            <a:pPr lvl="1">
              <a:buFont typeface="Wingdings" pitchFamily="2" charset="2"/>
              <a:buChar char="ü"/>
            </a:pPr>
            <a:r>
              <a:rPr lang="en-US" altLang="zh-CN" sz="1900" dirty="0" smtClean="0"/>
              <a:t>Formation of tight </a:t>
            </a:r>
            <a:r>
              <a:rPr lang="en-US" altLang="zh-CN" sz="1900" dirty="0" err="1" smtClean="0"/>
              <a:t>diquark</a:t>
            </a:r>
            <a:r>
              <a:rPr lang="en-US" altLang="zh-CN" sz="1900" dirty="0" smtClean="0"/>
              <a:t> correlations.</a:t>
            </a:r>
          </a:p>
          <a:p>
            <a:pPr lvl="1">
              <a:buFont typeface="Wingdings" pitchFamily="2" charset="2"/>
              <a:buChar char="ü"/>
            </a:pPr>
            <a:r>
              <a:rPr lang="en-US" altLang="zh-CN" sz="1900" dirty="0" smtClean="0"/>
              <a:t>Quark exchange depicted in the shaded </a:t>
            </a:r>
          </a:p>
          <a:p>
            <a:pPr lvl="1">
              <a:buNone/>
            </a:pPr>
            <a:r>
              <a:rPr lang="en-US" altLang="zh-CN" sz="1900" dirty="0" smtClean="0"/>
              <a:t>      area.</a:t>
            </a:r>
          </a:p>
          <a:p>
            <a:pPr lvl="1">
              <a:buNone/>
            </a:pPr>
            <a:endParaRPr lang="en-US" altLang="zh-CN" sz="1800" dirty="0" smtClean="0"/>
          </a:p>
          <a:p>
            <a:pPr>
              <a:buFont typeface="Wingdings" pitchFamily="2" charset="2"/>
              <a:buChar char="Ø"/>
            </a:pPr>
            <a:r>
              <a:rPr lang="en-US" altLang="zh-CN" sz="2000" dirty="0" smtClean="0">
                <a:solidFill>
                  <a:srgbClr val="002060"/>
                </a:solidFill>
              </a:rPr>
              <a:t>The exchange ensures that </a:t>
            </a:r>
            <a:r>
              <a:rPr lang="en-US" altLang="zh-CN" sz="2000" dirty="0" err="1" smtClean="0">
                <a:solidFill>
                  <a:srgbClr val="002060"/>
                </a:solidFill>
              </a:rPr>
              <a:t>diquark</a:t>
            </a:r>
            <a:r>
              <a:rPr lang="en-US" altLang="zh-CN" sz="2000" dirty="0" smtClean="0">
                <a:solidFill>
                  <a:srgbClr val="002060"/>
                </a:solidFill>
              </a:rPr>
              <a:t> correlations within the baryon are fully dynamical: no quark holds a special place.</a:t>
            </a:r>
          </a:p>
          <a:p>
            <a:pPr>
              <a:buFont typeface="Wingdings" pitchFamily="2" charset="2"/>
              <a:buChar char="Ø"/>
            </a:pPr>
            <a:r>
              <a:rPr lang="en-US" altLang="zh-CN" sz="2000" dirty="0" smtClean="0">
                <a:solidFill>
                  <a:srgbClr val="002060"/>
                </a:solidFill>
              </a:rPr>
              <a:t>The rearrangement of the quarks guarantees that the baryon's wave function complies with Pauli statistics.</a:t>
            </a:r>
          </a:p>
          <a:p>
            <a:pPr>
              <a:buFont typeface="Wingdings" pitchFamily="2" charset="2"/>
              <a:buChar char="Ø"/>
            </a:pPr>
            <a:r>
              <a:rPr lang="en-US" altLang="zh-CN" sz="2000" dirty="0" smtClean="0">
                <a:solidFill>
                  <a:srgbClr val="002060"/>
                </a:solidFill>
              </a:rPr>
              <a:t>Modern </a:t>
            </a:r>
            <a:r>
              <a:rPr lang="en-US" altLang="zh-CN" sz="2000" dirty="0" err="1" smtClean="0">
                <a:solidFill>
                  <a:srgbClr val="002060"/>
                </a:solidFill>
              </a:rPr>
              <a:t>diquarks</a:t>
            </a:r>
            <a:r>
              <a:rPr lang="en-US" altLang="zh-CN" sz="2000" dirty="0" smtClean="0">
                <a:solidFill>
                  <a:srgbClr val="002060"/>
                </a:solidFill>
              </a:rPr>
              <a:t> are different from the old static, point-like </a:t>
            </a:r>
            <a:r>
              <a:rPr lang="en-US" altLang="zh-CN" sz="2000" dirty="0" err="1" smtClean="0">
                <a:solidFill>
                  <a:srgbClr val="002060"/>
                </a:solidFill>
              </a:rPr>
              <a:t>diquarks</a:t>
            </a:r>
            <a:r>
              <a:rPr lang="en-US" altLang="zh-CN" sz="2000" dirty="0" smtClean="0">
                <a:solidFill>
                  <a:srgbClr val="002060"/>
                </a:solidFill>
              </a:rPr>
              <a:t> which featured in early attempts to explain the so-called missing resonance problem.</a:t>
            </a:r>
          </a:p>
          <a:p>
            <a:pPr>
              <a:buFont typeface="Wingdings" pitchFamily="2" charset="2"/>
              <a:buChar char="Ø"/>
            </a:pPr>
            <a:r>
              <a:rPr lang="en-US" altLang="zh-CN" sz="2000" dirty="0" smtClean="0">
                <a:solidFill>
                  <a:srgbClr val="002060"/>
                </a:solidFill>
              </a:rPr>
              <a:t>The number of states in the spectrum of baryons obtained is similar to that found in the three-constituent quark model, just as it is in today's LQCD calculations.</a:t>
            </a:r>
          </a:p>
          <a:p>
            <a:pPr lvl="1">
              <a:buFont typeface="Wingdings" pitchFamily="2" charset="2"/>
              <a:buChar char="Ø"/>
            </a:pPr>
            <a:endParaRPr lang="en-US" altLang="zh-CN" sz="1600" dirty="0" smtClean="0"/>
          </a:p>
        </p:txBody>
      </p:sp>
      <p:sp>
        <p:nvSpPr>
          <p:cNvPr id="7" name="Title 1"/>
          <p:cNvSpPr txBox="1">
            <a:spLocks/>
          </p:cNvSpPr>
          <p:nvPr/>
        </p:nvSpPr>
        <p:spPr>
          <a:xfrm>
            <a:off x="395536" y="0"/>
            <a:ext cx="8352928" cy="6480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Quark-</a:t>
            </a:r>
            <a:r>
              <a:rPr lang="en-US" altLang="zh-CN" sz="2400" b="1" dirty="0" err="1" smtClean="0">
                <a:solidFill>
                  <a:srgbClr val="C00000"/>
                </a:solidFill>
              </a:rPr>
              <a:t>diquark</a:t>
            </a:r>
            <a:r>
              <a:rPr lang="en-US" altLang="zh-CN" sz="2400" b="1" smtClean="0">
                <a:solidFill>
                  <a:srgbClr val="C00000"/>
                </a:solidFill>
              </a:rPr>
              <a:t> picture</a:t>
            </a:r>
            <a:endParaRPr lang="en-US" altLang="zh-CN" sz="2400" b="1" dirty="0">
              <a:solidFill>
                <a:srgbClr val="C00000"/>
              </a:solidFill>
            </a:endParaRPr>
          </a:p>
        </p:txBody>
      </p:sp>
      <p:pic>
        <p:nvPicPr>
          <p:cNvPr id="4" name="Picture 2" descr="C:\Users\seracron\Desktop\US-VISA\aaa.jpg"/>
          <p:cNvPicPr>
            <a:picLocks noChangeAspect="1" noChangeArrowheads="1"/>
          </p:cNvPicPr>
          <p:nvPr/>
        </p:nvPicPr>
        <p:blipFill>
          <a:blip r:embed="rId2" cstate="print"/>
          <a:srcRect/>
          <a:stretch>
            <a:fillRect/>
          </a:stretch>
        </p:blipFill>
        <p:spPr bwMode="auto">
          <a:xfrm>
            <a:off x="0" y="6525344"/>
            <a:ext cx="9144000" cy="332656"/>
          </a:xfrm>
          <a:prstGeom prst="rect">
            <a:avLst/>
          </a:prstGeom>
          <a:noFill/>
        </p:spPr>
      </p:pic>
      <p:pic>
        <p:nvPicPr>
          <p:cNvPr id="5" name="Picture 6" descr="FaddeevEq.jpg"/>
          <p:cNvPicPr>
            <a:picLocks noChangeAspect="1"/>
          </p:cNvPicPr>
          <p:nvPr/>
        </p:nvPicPr>
        <p:blipFill>
          <a:blip r:embed="rId3" cstate="print"/>
          <a:stretch>
            <a:fillRect/>
          </a:stretch>
        </p:blipFill>
        <p:spPr>
          <a:xfrm>
            <a:off x="5364088" y="1052736"/>
            <a:ext cx="3456384" cy="2016224"/>
          </a:xfrm>
          <a:prstGeom prst="rect">
            <a:avLst/>
          </a:prstGeom>
        </p:spPr>
      </p:pic>
    </p:spTree>
  </p:cSld>
  <p:clrMapOvr>
    <a:masterClrMapping/>
  </p:clrMapOvr>
  <p:transition advTm="599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90872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C00000"/>
                </a:solidFill>
              </a:rPr>
              <a:t>SOLUTIONS &amp; THEIR PROPERTIES:</a:t>
            </a:r>
            <a:br>
              <a:rPr lang="en-US" altLang="zh-CN" sz="2400" b="1" dirty="0" smtClean="0">
                <a:solidFill>
                  <a:srgbClr val="C00000"/>
                </a:solidFill>
              </a:rPr>
            </a:br>
            <a:r>
              <a:rPr lang="en-US" altLang="zh-CN" sz="2400" b="1" dirty="0" smtClean="0"/>
              <a:t>Masses</a:t>
            </a:r>
            <a:endParaRPr lang="en-US" sz="2400" b="1" dirty="0"/>
          </a:p>
        </p:txBody>
      </p:sp>
      <p:sp>
        <p:nvSpPr>
          <p:cNvPr id="3" name="Content Placeholder 2"/>
          <p:cNvSpPr>
            <a:spLocks noGrp="1"/>
          </p:cNvSpPr>
          <p:nvPr>
            <p:ph idx="1"/>
          </p:nvPr>
        </p:nvSpPr>
        <p:spPr>
          <a:xfrm>
            <a:off x="457200" y="1196752"/>
            <a:ext cx="8291264" cy="5661248"/>
          </a:xfrm>
        </p:spPr>
        <p:txBody>
          <a:bodyPr>
            <a:normAutofit/>
          </a:bodyPr>
          <a:lstStyle/>
          <a:p>
            <a:pPr>
              <a:buFont typeface="Wingdings" pitchFamily="2" charset="2"/>
              <a:buChar char="Ø"/>
            </a:pPr>
            <a:r>
              <a:rPr lang="en-US" altLang="zh-CN" sz="1600" dirty="0" smtClean="0">
                <a:solidFill>
                  <a:srgbClr val="002060"/>
                </a:solidFill>
              </a:rPr>
              <a:t>The quark-</a:t>
            </a:r>
            <a:r>
              <a:rPr lang="en-US" altLang="zh-CN" sz="1600" dirty="0" err="1" smtClean="0">
                <a:solidFill>
                  <a:srgbClr val="002060"/>
                </a:solidFill>
              </a:rPr>
              <a:t>diquark</a:t>
            </a:r>
            <a:r>
              <a:rPr lang="en-US" altLang="zh-CN" sz="1600" dirty="0" smtClean="0">
                <a:solidFill>
                  <a:srgbClr val="002060"/>
                </a:solidFill>
              </a:rPr>
              <a:t> kernel omits all those resonant contributions which may be associated with meson-baryon final-state interactions that are </a:t>
            </a:r>
            <a:r>
              <a:rPr lang="en-US" altLang="zh-CN" sz="1600" dirty="0" err="1" smtClean="0">
                <a:solidFill>
                  <a:srgbClr val="002060"/>
                </a:solidFill>
              </a:rPr>
              <a:t>resummed</a:t>
            </a:r>
            <a:r>
              <a:rPr lang="en-US" altLang="zh-CN" sz="1600" dirty="0" smtClean="0">
                <a:solidFill>
                  <a:srgbClr val="002060"/>
                </a:solidFill>
              </a:rPr>
              <a:t> in dynamical coupled channels models in order to transform a bare baryon into the observed state.</a:t>
            </a:r>
          </a:p>
          <a:p>
            <a:pPr>
              <a:buFont typeface="Wingdings" pitchFamily="2" charset="2"/>
              <a:buChar char="Ø"/>
            </a:pPr>
            <a:r>
              <a:rPr lang="en-US" altLang="zh-CN" sz="1600" dirty="0" smtClean="0">
                <a:solidFill>
                  <a:srgbClr val="002060"/>
                </a:solidFill>
              </a:rPr>
              <a:t>The </a:t>
            </a:r>
            <a:r>
              <a:rPr lang="en-US" altLang="zh-CN" sz="1600" dirty="0" err="1" smtClean="0">
                <a:solidFill>
                  <a:srgbClr val="002060"/>
                </a:solidFill>
              </a:rPr>
              <a:t>Faddeev</a:t>
            </a:r>
            <a:r>
              <a:rPr lang="en-US" altLang="zh-CN" sz="1600" dirty="0" smtClean="0">
                <a:solidFill>
                  <a:srgbClr val="002060"/>
                </a:solidFill>
              </a:rPr>
              <a:t> equations analyzed to produce the results should therefore be understood as producing the dressed-quark core of the bound state, not the completely dressed and hence observable object.</a:t>
            </a:r>
          </a:p>
          <a:p>
            <a:pPr>
              <a:buFont typeface="Wingdings" pitchFamily="2" charset="2"/>
              <a:buChar char="Ø"/>
            </a:pPr>
            <a:r>
              <a:rPr lang="en-US" altLang="zh-CN" sz="1600" dirty="0" smtClean="0">
                <a:solidFill>
                  <a:srgbClr val="002060"/>
                </a:solidFill>
              </a:rPr>
              <a:t>In consequence, a comparison between the empirical values of the resonance pole positions and the computed masses is not pertinent. Instead, one should compare the masses of the quark core with values determined for the meson-undressed bare excitations, e.g.,</a:t>
            </a: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None/>
            </a:pPr>
            <a:r>
              <a:rPr lang="en-US" altLang="zh-CN" sz="1600" dirty="0" smtClean="0">
                <a:solidFill>
                  <a:srgbClr val="002060"/>
                </a:solidFill>
              </a:rPr>
              <a:t>       where </a:t>
            </a:r>
            <a:r>
              <a:rPr lang="en-US" altLang="zh-CN" sz="1600" dirty="0" smtClean="0">
                <a:solidFill>
                  <a:srgbClr val="C00000"/>
                </a:solidFill>
              </a:rPr>
              <a:t>M^0_B</a:t>
            </a:r>
            <a:r>
              <a:rPr lang="en-US" altLang="zh-CN" sz="1600" dirty="0" smtClean="0">
                <a:solidFill>
                  <a:srgbClr val="002060"/>
                </a:solidFill>
              </a:rPr>
              <a:t> is the relevant bare mass inferred in the associated dynamical coupled-channels analysis.</a:t>
            </a:r>
          </a:p>
          <a:p>
            <a:pPr>
              <a:buFont typeface="Wingdings" pitchFamily="2" charset="2"/>
              <a:buChar char="Ø"/>
            </a:pPr>
            <a:r>
              <a:rPr lang="en-US" altLang="zh-CN" sz="1600" dirty="0" smtClean="0">
                <a:solidFill>
                  <a:srgbClr val="002060"/>
                </a:solidFill>
              </a:rPr>
              <a:t>Notably, the </a:t>
            </a:r>
            <a:r>
              <a:rPr lang="en-US" altLang="zh-CN" sz="1600" dirty="0" smtClean="0">
                <a:solidFill>
                  <a:srgbClr val="FF0000"/>
                </a:solidFill>
              </a:rPr>
              <a:t>relative difference </a:t>
            </a:r>
            <a:r>
              <a:rPr lang="en-US" altLang="zh-CN" sz="1600" dirty="0" smtClean="0">
                <a:solidFill>
                  <a:srgbClr val="002060"/>
                </a:solidFill>
              </a:rPr>
              <a:t>between our predicted quark core masses and the relevant bare mass inferred in the associated dynamical coupled-channels analysis is just </a:t>
            </a:r>
            <a:r>
              <a:rPr lang="en-US" altLang="zh-CN" sz="1600" dirty="0" smtClean="0">
                <a:solidFill>
                  <a:srgbClr val="FF0000"/>
                </a:solidFill>
              </a:rPr>
              <a:t>1.7%</a:t>
            </a:r>
            <a:r>
              <a:rPr lang="en-US" altLang="zh-CN" sz="1600" dirty="0" smtClean="0">
                <a:solidFill>
                  <a:srgbClr val="002060"/>
                </a:solidFill>
              </a:rPr>
              <a:t>, even though no attempt was made to secure agreement. We consider this to be a success of our formulation of the bound-state problem for a baryon’s dressed-quark core.</a:t>
            </a: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099" name="Picture 3"/>
          <p:cNvPicPr>
            <a:picLocks noChangeAspect="1" noChangeArrowheads="1"/>
          </p:cNvPicPr>
          <p:nvPr/>
        </p:nvPicPr>
        <p:blipFill>
          <a:blip r:embed="rId3" cstate="print"/>
          <a:srcRect/>
          <a:stretch>
            <a:fillRect/>
          </a:stretch>
        </p:blipFill>
        <p:spPr bwMode="auto">
          <a:xfrm>
            <a:off x="827584" y="3573016"/>
            <a:ext cx="4392488" cy="115212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Dyson-Schwinger equations (DSEs)</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smtClean="0">
                <a:solidFill>
                  <a:srgbClr val="002060"/>
                </a:solidFill>
              </a:rPr>
              <a:t>The Schwinger functions are solutions of </a:t>
            </a:r>
            <a:r>
              <a:rPr lang="en-US" altLang="zh-CN" sz="1800" b="1" i="1" dirty="0" smtClean="0"/>
              <a:t>the quantum equations of motion </a:t>
            </a:r>
            <a:r>
              <a:rPr lang="en-US" altLang="zh-CN" sz="1800" b="1" dirty="0" smtClean="0">
                <a:solidFill>
                  <a:srgbClr val="002060"/>
                </a:solidFill>
              </a:rPr>
              <a:t>(</a:t>
            </a:r>
            <a:r>
              <a:rPr lang="en-US" altLang="zh-CN" sz="1800" b="1" dirty="0" smtClean="0">
                <a:solidFill>
                  <a:srgbClr val="FF0000"/>
                </a:solidFill>
              </a:rPr>
              <a:t>DSEs</a:t>
            </a:r>
            <a:r>
              <a:rPr lang="en-US" altLang="zh-CN" sz="1800" b="1" dirty="0" smtClean="0">
                <a:solidFill>
                  <a:srgbClr val="002060"/>
                </a:solidFill>
              </a:rPr>
              <a:t>)</a:t>
            </a:r>
            <a:endParaRPr lang="en-US" altLang="zh-CN" sz="1800" dirty="0" smtClean="0"/>
          </a:p>
          <a:p>
            <a:pPr lvl="1">
              <a:buNone/>
            </a:pPr>
            <a:endParaRPr lang="en-US" altLang="zh-CN" sz="2200" dirty="0" smtClean="0"/>
          </a:p>
          <a:p>
            <a:pPr>
              <a:buFont typeface="Wingdings" pitchFamily="2" charset="2"/>
              <a:buChar char="Ø"/>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467544" y="1124744"/>
            <a:ext cx="8280920" cy="5544616"/>
          </a:xfrm>
          <a:prstGeom prst="rect">
            <a:avLst/>
          </a:prstGeom>
          <a:noFill/>
          <a:ln w="9525">
            <a:noFill/>
            <a:miter lim="800000"/>
            <a:headEnd/>
            <a:tailEnd/>
          </a:ln>
        </p:spPr>
      </p:pic>
    </p:spTree>
  </p:cSld>
  <p:clrMapOvr>
    <a:masterClrMapping/>
  </p:clrMapOvr>
  <p:transition spd="med" advTm="14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Dyson-Schwinger equations (DSEs)</a:t>
            </a:r>
            <a:endParaRPr lang="en-US" sz="2400" b="1" dirty="0">
              <a:solidFill>
                <a:srgbClr val="C00000"/>
              </a:solidFill>
            </a:endParaRPr>
          </a:p>
        </p:txBody>
      </p:sp>
      <p:sp>
        <p:nvSpPr>
          <p:cNvPr id="3" name="Content Placeholder 2"/>
          <p:cNvSpPr>
            <a:spLocks noGrp="1"/>
          </p:cNvSpPr>
          <p:nvPr>
            <p:ph idx="1"/>
          </p:nvPr>
        </p:nvSpPr>
        <p:spPr>
          <a:xfrm>
            <a:off x="251520" y="980728"/>
            <a:ext cx="8640960" cy="5069235"/>
          </a:xfrm>
        </p:spPr>
        <p:txBody>
          <a:bodyPr>
            <a:normAutofit/>
          </a:bodyPr>
          <a:lstStyle/>
          <a:p>
            <a:pPr>
              <a:buFont typeface="Wingdings" pitchFamily="2" charset="2"/>
              <a:buChar char="Ø"/>
            </a:pPr>
            <a:r>
              <a:rPr lang="en-US" altLang="zh-CN" sz="2400" b="1" dirty="0" smtClean="0">
                <a:solidFill>
                  <a:srgbClr val="002060"/>
                </a:solidFill>
              </a:rPr>
              <a:t>Dyson-Schwinger equations</a:t>
            </a:r>
            <a:r>
              <a:rPr lang="en-US" altLang="zh-CN" sz="2400" b="1" dirty="0" smtClean="0"/>
              <a:t> </a:t>
            </a:r>
          </a:p>
          <a:p>
            <a:pPr lvl="1">
              <a:buFont typeface="Wingdings" pitchFamily="2" charset="2"/>
              <a:buChar char="ü"/>
            </a:pPr>
            <a:r>
              <a:rPr lang="en-US" altLang="zh-CN" sz="2000" dirty="0" smtClean="0"/>
              <a:t>A </a:t>
            </a:r>
            <a:r>
              <a:rPr lang="en-US" altLang="zh-CN" sz="2000" dirty="0" err="1" smtClean="0"/>
              <a:t>Nonperturbative</a:t>
            </a:r>
            <a:r>
              <a:rPr lang="en-US" altLang="zh-CN" sz="2000" dirty="0" smtClean="0"/>
              <a:t> symmetry-preserving tool for the study of Continuum-</a:t>
            </a:r>
            <a:r>
              <a:rPr lang="en-US" altLang="zh-CN" sz="2000" b="1" dirty="0" smtClean="0">
                <a:solidFill>
                  <a:srgbClr val="FF0000"/>
                </a:solidFill>
              </a:rPr>
              <a:t> </a:t>
            </a:r>
            <a:r>
              <a:rPr lang="en-US" altLang="zh-CN" sz="2000" dirty="0" smtClean="0">
                <a:solidFill>
                  <a:srgbClr val="FF0000"/>
                </a:solidFill>
              </a:rPr>
              <a:t>Q</a:t>
            </a:r>
            <a:r>
              <a:rPr lang="en-US" altLang="zh-CN" sz="2000" dirty="0" smtClean="0">
                <a:solidFill>
                  <a:srgbClr val="0070C0"/>
                </a:solidFill>
              </a:rPr>
              <a:t>C</a:t>
            </a:r>
            <a:r>
              <a:rPr lang="en-US" altLang="zh-CN" sz="2000" dirty="0" smtClean="0">
                <a:solidFill>
                  <a:srgbClr val="00CC00"/>
                </a:solidFill>
              </a:rPr>
              <a:t>D</a:t>
            </a:r>
            <a:endParaRPr lang="en-US" altLang="zh-CN" sz="2000" dirty="0" smtClean="0"/>
          </a:p>
          <a:p>
            <a:pPr lvl="1">
              <a:buFont typeface="Wingdings" pitchFamily="2" charset="2"/>
              <a:buChar char="ü"/>
            </a:pPr>
            <a:r>
              <a:rPr lang="en-US" altLang="zh-CN" sz="2000" dirty="0" smtClean="0"/>
              <a:t>Well suited to Relativistic Quantum Field Theory</a:t>
            </a:r>
          </a:p>
          <a:p>
            <a:pPr lvl="1">
              <a:buFont typeface="Wingdings" pitchFamily="2" charset="2"/>
              <a:buChar char="ü"/>
            </a:pPr>
            <a:r>
              <a:rPr lang="en-US" altLang="zh-CN" sz="2000" dirty="0" smtClean="0"/>
              <a:t>A method connects observables with long-range </a:t>
            </a:r>
            <a:r>
              <a:rPr lang="en-US" altLang="zh-CN" sz="2000" dirty="0" err="1" smtClean="0"/>
              <a:t>behaviour</a:t>
            </a:r>
            <a:r>
              <a:rPr lang="en-US" altLang="zh-CN" sz="2000" dirty="0" smtClean="0"/>
              <a:t> of the running coupling</a:t>
            </a:r>
          </a:p>
          <a:p>
            <a:pPr lvl="1">
              <a:buFont typeface="Wingdings" pitchFamily="2" charset="2"/>
              <a:buChar char="ü"/>
            </a:pPr>
            <a:r>
              <a:rPr lang="en-US" altLang="zh-CN" sz="2000" dirty="0" smtClean="0"/>
              <a:t>Experiment ↔ Theory comparison leads to an understanding of long-range </a:t>
            </a:r>
            <a:r>
              <a:rPr lang="en-US" altLang="zh-CN" sz="2000" dirty="0" err="1" smtClean="0"/>
              <a:t>behaviour</a:t>
            </a:r>
            <a:r>
              <a:rPr lang="en-US" altLang="zh-CN" sz="2000" dirty="0" smtClean="0"/>
              <a:t> of strong running-coupling</a:t>
            </a:r>
            <a:endParaRPr lang="en-US" altLang="zh-CN" sz="2000" b="1" dirty="0" smtClean="0"/>
          </a:p>
          <a:p>
            <a:pPr>
              <a:buNone/>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spTree>
  </p:cSld>
  <p:clrMapOvr>
    <a:masterClrMapping/>
  </p:clrMapOvr>
  <p:transition spd="med" advTm="15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Hadrons: Bound-states in QFT</a:t>
            </a:r>
            <a:endParaRPr lang="en-US" sz="2400" b="1" dirty="0">
              <a:solidFill>
                <a:srgbClr val="C00000"/>
              </a:solidFill>
            </a:endParaRPr>
          </a:p>
        </p:txBody>
      </p:sp>
      <p:sp>
        <p:nvSpPr>
          <p:cNvPr id="3" name="Content Placeholder 2"/>
          <p:cNvSpPr>
            <a:spLocks noGrp="1"/>
          </p:cNvSpPr>
          <p:nvPr>
            <p:ph idx="1"/>
          </p:nvPr>
        </p:nvSpPr>
        <p:spPr>
          <a:xfrm>
            <a:off x="251520" y="692696"/>
            <a:ext cx="8640960" cy="5357267"/>
          </a:xfrm>
        </p:spPr>
        <p:txBody>
          <a:bodyPr>
            <a:normAutofit/>
          </a:bodyPr>
          <a:lstStyle/>
          <a:p>
            <a:pPr>
              <a:buFont typeface="Wingdings" pitchFamily="2" charset="2"/>
              <a:buChar char="Ø"/>
            </a:pPr>
            <a:r>
              <a:rPr lang="en-US" altLang="zh-CN" sz="2000" b="1" dirty="0" smtClean="0">
                <a:solidFill>
                  <a:srgbClr val="FF0000"/>
                </a:solidFill>
              </a:rPr>
              <a:t>Mesons</a:t>
            </a:r>
            <a:r>
              <a:rPr lang="en-US" altLang="zh-CN" sz="2000" b="1" dirty="0" smtClean="0">
                <a:solidFill>
                  <a:srgbClr val="002060"/>
                </a:solidFill>
              </a:rPr>
              <a:t>: a 2-body bound state problem in QFT</a:t>
            </a:r>
          </a:p>
          <a:p>
            <a:pPr lvl="1">
              <a:buFont typeface="Wingdings" pitchFamily="2" charset="2"/>
              <a:buChar char="Ø"/>
            </a:pPr>
            <a:r>
              <a:rPr lang="en-US" altLang="zh-CN" sz="1800" b="1" i="1" u="sng" dirty="0" smtClean="0">
                <a:solidFill>
                  <a:srgbClr val="002060"/>
                </a:solidFill>
              </a:rPr>
              <a:t>Bethe-</a:t>
            </a:r>
            <a:r>
              <a:rPr lang="en-US" altLang="zh-CN" sz="1800" b="1" i="1" u="sng" dirty="0" err="1" smtClean="0">
                <a:solidFill>
                  <a:srgbClr val="002060"/>
                </a:solidFill>
              </a:rPr>
              <a:t>Salpeter</a:t>
            </a:r>
            <a:r>
              <a:rPr lang="en-US" altLang="zh-CN" sz="1800" b="1" i="1" u="sng" dirty="0" smtClean="0">
                <a:solidFill>
                  <a:srgbClr val="002060"/>
                </a:solidFill>
              </a:rPr>
              <a:t> Equation</a:t>
            </a:r>
          </a:p>
          <a:p>
            <a:pPr lvl="1">
              <a:buFont typeface="Wingdings" pitchFamily="2" charset="2"/>
              <a:buChar char="Ø"/>
            </a:pPr>
            <a:r>
              <a:rPr lang="en-US" altLang="zh-CN" sz="1800" b="1" dirty="0" smtClean="0"/>
              <a:t>K</a:t>
            </a:r>
            <a:r>
              <a:rPr lang="en-US" altLang="zh-CN" sz="1800" b="1" dirty="0" smtClean="0">
                <a:solidFill>
                  <a:srgbClr val="C00000"/>
                </a:solidFill>
              </a:rPr>
              <a:t> - fully amputated, two-particle irreducible, quark-</a:t>
            </a:r>
            <a:r>
              <a:rPr lang="en-US" altLang="zh-CN" sz="1800" b="1" dirty="0" err="1" smtClean="0">
                <a:solidFill>
                  <a:srgbClr val="C00000"/>
                </a:solidFill>
              </a:rPr>
              <a:t>antiquark</a:t>
            </a:r>
            <a:r>
              <a:rPr lang="en-US" altLang="zh-CN" sz="1800" b="1" dirty="0" smtClean="0">
                <a:solidFill>
                  <a:srgbClr val="C00000"/>
                </a:solidFill>
              </a:rPr>
              <a:t> scattering kernel</a:t>
            </a:r>
          </a:p>
          <a:p>
            <a:pPr lvl="1">
              <a:buFont typeface="Wingdings" pitchFamily="2" charset="2"/>
              <a:buChar char="Ø"/>
            </a:pPr>
            <a:endParaRPr lang="en-US" altLang="zh-CN" sz="1800" b="1" dirty="0" smtClean="0">
              <a:solidFill>
                <a:srgbClr val="C00000"/>
              </a:solidFill>
            </a:endParaRPr>
          </a:p>
          <a:p>
            <a:pPr>
              <a:buFont typeface="Wingdings" pitchFamily="2" charset="2"/>
              <a:buChar char="Ø"/>
            </a:pPr>
            <a:endParaRPr lang="en-US" altLang="zh-CN" sz="2000" b="1" dirty="0" smtClean="0">
              <a:solidFill>
                <a:srgbClr val="002060"/>
              </a:solidFill>
            </a:endParaRPr>
          </a:p>
          <a:p>
            <a:pPr>
              <a:buFont typeface="Wingdings" pitchFamily="2" charset="2"/>
              <a:buChar char="Ø"/>
            </a:pPr>
            <a:endParaRPr lang="en-US" altLang="zh-CN" sz="2000" b="1" dirty="0" smtClean="0">
              <a:solidFill>
                <a:srgbClr val="002060"/>
              </a:solidFill>
            </a:endParaRPr>
          </a:p>
          <a:p>
            <a:pPr>
              <a:buNone/>
            </a:pPr>
            <a:endParaRPr lang="en-US" altLang="zh-CN" sz="2000" b="1" dirty="0" smtClean="0">
              <a:solidFill>
                <a:srgbClr val="002060"/>
              </a:solidFill>
            </a:endParaRPr>
          </a:p>
          <a:p>
            <a:pPr>
              <a:buFont typeface="Wingdings" pitchFamily="2" charset="2"/>
              <a:buChar char="Ø"/>
            </a:pPr>
            <a:r>
              <a:rPr lang="en-US" altLang="zh-CN" sz="2000" b="1" dirty="0" smtClean="0">
                <a:solidFill>
                  <a:srgbClr val="FF0000"/>
                </a:solidFill>
              </a:rPr>
              <a:t>Baryons</a:t>
            </a:r>
            <a:r>
              <a:rPr lang="en-US" altLang="zh-CN" sz="2000" b="1" dirty="0" smtClean="0">
                <a:solidFill>
                  <a:srgbClr val="002060"/>
                </a:solidFill>
              </a:rPr>
              <a:t>: a 3-body bound state problem in QFT.</a:t>
            </a:r>
          </a:p>
          <a:p>
            <a:pPr>
              <a:buFont typeface="Wingdings" pitchFamily="2" charset="2"/>
              <a:buChar char="Ø"/>
            </a:pPr>
            <a:r>
              <a:rPr lang="en-US" altLang="zh-CN" sz="2000" b="1" i="1" u="sng" dirty="0" err="1" smtClean="0">
                <a:solidFill>
                  <a:srgbClr val="002060"/>
                </a:solidFill>
              </a:rPr>
              <a:t>Faddeev</a:t>
            </a:r>
            <a:r>
              <a:rPr lang="en-US" altLang="zh-CN" sz="2000" b="1" i="1" u="sng" dirty="0" smtClean="0">
                <a:solidFill>
                  <a:srgbClr val="002060"/>
                </a:solidFill>
              </a:rPr>
              <a:t> equation</a:t>
            </a:r>
            <a:r>
              <a:rPr lang="en-US" altLang="zh-CN" sz="2000" b="1" dirty="0" smtClean="0">
                <a:solidFill>
                  <a:srgbClr val="002060"/>
                </a:solidFill>
              </a:rPr>
              <a:t>: sums all possible quantum field theoretical exchanges and interactions that can take place between the three dressed-quarks that define its valence quark content.</a:t>
            </a:r>
          </a:p>
          <a:p>
            <a:pPr>
              <a:buNone/>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6149" name="Picture 5"/>
          <p:cNvPicPr>
            <a:picLocks noChangeAspect="1" noChangeArrowheads="1"/>
          </p:cNvPicPr>
          <p:nvPr/>
        </p:nvPicPr>
        <p:blipFill>
          <a:blip r:embed="rId4" cstate="print"/>
          <a:srcRect/>
          <a:stretch>
            <a:fillRect/>
          </a:stretch>
        </p:blipFill>
        <p:spPr bwMode="auto">
          <a:xfrm>
            <a:off x="251520" y="4581128"/>
            <a:ext cx="8640960" cy="2016224"/>
          </a:xfrm>
          <a:prstGeom prst="rect">
            <a:avLst/>
          </a:prstGeom>
          <a:noFill/>
          <a:ln w="9525">
            <a:noFill/>
            <a:miter lim="800000"/>
            <a:headEnd/>
            <a:tailEnd/>
          </a:ln>
        </p:spPr>
      </p:pic>
      <p:pic>
        <p:nvPicPr>
          <p:cNvPr id="7" name="Picture 7" descr="pride-and-prejudice.jpg"/>
          <p:cNvPicPr>
            <a:picLocks noChangeAspect="1"/>
          </p:cNvPicPr>
          <p:nvPr/>
        </p:nvPicPr>
        <p:blipFill>
          <a:blip r:embed="rId5" cstate="print"/>
          <a:stretch>
            <a:fillRect/>
          </a:stretch>
        </p:blipFill>
        <p:spPr>
          <a:xfrm>
            <a:off x="971600" y="1772816"/>
            <a:ext cx="3898232" cy="1371600"/>
          </a:xfrm>
          <a:prstGeom prst="rect">
            <a:avLst/>
          </a:prstGeom>
          <a:solidFill>
            <a:schemeClr val="accent3">
              <a:lumMod val="60000"/>
              <a:lumOff val="40000"/>
            </a:schemeClr>
          </a:solidFill>
          <a:ln>
            <a:solidFill>
              <a:srgbClr val="0070C0"/>
            </a:solidFill>
          </a:ln>
        </p:spPr>
        <p:style>
          <a:lnRef idx="1">
            <a:schemeClr val="accent3"/>
          </a:lnRef>
          <a:fillRef idx="3">
            <a:schemeClr val="accent3"/>
          </a:fillRef>
          <a:effectRef idx="2">
            <a:schemeClr val="accent3"/>
          </a:effectRef>
          <a:fontRef idx="minor">
            <a:schemeClr val="lt1"/>
          </a:fontRef>
        </p:style>
      </p:pic>
    </p:spTree>
  </p:cSld>
  <p:clrMapOvr>
    <a:masterClrMapping/>
  </p:clrMapOvr>
  <p:transition spd="med" advTm="78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checkerboard(across)">
                                      <p:cBhvr>
                                        <p:cTn id="3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sz="2400" b="1" dirty="0" smtClean="0">
                <a:solidFill>
                  <a:srgbClr val="C00000"/>
                </a:solidFill>
              </a:rPr>
              <a:t>2-body correlations: </a:t>
            </a:r>
            <a:r>
              <a:rPr lang="en-US" sz="2400" b="1" dirty="0" err="1" smtClean="0">
                <a:solidFill>
                  <a:srgbClr val="C00000"/>
                </a:solidFill>
              </a:rPr>
              <a:t>diquarks</a:t>
            </a:r>
            <a:endParaRPr lang="en-US" sz="2400" b="1" dirty="0">
              <a:solidFill>
                <a:srgbClr val="C00000"/>
              </a:solidFill>
            </a:endParaRPr>
          </a:p>
        </p:txBody>
      </p:sp>
      <p:sp>
        <p:nvSpPr>
          <p:cNvPr id="3" name="Content Placeholder 2"/>
          <p:cNvSpPr>
            <a:spLocks noGrp="1"/>
          </p:cNvSpPr>
          <p:nvPr>
            <p:ph idx="1"/>
          </p:nvPr>
        </p:nvSpPr>
        <p:spPr>
          <a:xfrm>
            <a:off x="179512" y="836712"/>
            <a:ext cx="8784976" cy="5544616"/>
          </a:xfrm>
        </p:spPr>
        <p:txBody>
          <a:bodyPr>
            <a:normAutofit/>
          </a:bodyPr>
          <a:lstStyle/>
          <a:p>
            <a:pPr>
              <a:buFont typeface="Wingdings" pitchFamily="2" charset="2"/>
              <a:buChar char="Ø"/>
            </a:pPr>
            <a:r>
              <a:rPr lang="en-US" altLang="zh-CN" sz="2000" b="1" dirty="0" smtClean="0">
                <a:solidFill>
                  <a:srgbClr val="002060"/>
                </a:solidFill>
              </a:rPr>
              <a:t>Mesons: quark-</a:t>
            </a:r>
            <a:r>
              <a:rPr lang="en-US" altLang="zh-CN" sz="2000" b="1" dirty="0" err="1" smtClean="0">
                <a:solidFill>
                  <a:srgbClr val="002060"/>
                </a:solidFill>
              </a:rPr>
              <a:t>antiquark</a:t>
            </a:r>
            <a:r>
              <a:rPr lang="en-US" altLang="zh-CN" sz="2000" b="1" dirty="0" smtClean="0">
                <a:solidFill>
                  <a:srgbClr val="002060"/>
                </a:solidFill>
              </a:rPr>
              <a:t> correlations -- </a:t>
            </a:r>
            <a:r>
              <a:rPr lang="en-US" altLang="zh-CN" sz="2000" b="1" dirty="0" smtClean="0">
                <a:solidFill>
                  <a:srgbClr val="FF0000"/>
                </a:solidFill>
              </a:rPr>
              <a:t>color-singlet</a:t>
            </a:r>
            <a:endParaRPr lang="en-US" altLang="zh-CN" sz="2000" b="1" dirty="0" smtClean="0">
              <a:solidFill>
                <a:srgbClr val="002060"/>
              </a:solidFill>
            </a:endParaRPr>
          </a:p>
          <a:p>
            <a:pPr>
              <a:buFont typeface="Wingdings" pitchFamily="2" charset="2"/>
              <a:buChar char="Ø"/>
            </a:pPr>
            <a:r>
              <a:rPr lang="en-US" altLang="zh-CN" sz="2000" b="1" dirty="0" err="1" smtClean="0">
                <a:solidFill>
                  <a:srgbClr val="002060"/>
                </a:solidFill>
              </a:rPr>
              <a:t>Diquarks</a:t>
            </a:r>
            <a:r>
              <a:rPr lang="en-US" altLang="zh-CN" sz="2000" b="1" dirty="0" smtClean="0">
                <a:solidFill>
                  <a:srgbClr val="002060"/>
                </a:solidFill>
              </a:rPr>
              <a:t>: quark-quark (</a:t>
            </a:r>
            <a:r>
              <a:rPr lang="en-US" altLang="zh-CN" sz="2000" b="1" dirty="0" err="1" smtClean="0">
                <a:solidFill>
                  <a:srgbClr val="002060"/>
                </a:solidFill>
              </a:rPr>
              <a:t>diquark</a:t>
            </a:r>
            <a:r>
              <a:rPr lang="en-US" altLang="zh-CN" sz="2000" b="1" dirty="0" smtClean="0">
                <a:solidFill>
                  <a:srgbClr val="002060"/>
                </a:solidFill>
              </a:rPr>
              <a:t>) correlations within a </a:t>
            </a:r>
            <a:r>
              <a:rPr lang="en-US" altLang="zh-CN" sz="2000" b="1" dirty="0" smtClean="0">
                <a:solidFill>
                  <a:srgbClr val="FF0000"/>
                </a:solidFill>
              </a:rPr>
              <a:t>color-singlet</a:t>
            </a:r>
            <a:r>
              <a:rPr lang="en-US" altLang="zh-CN" sz="2000" b="1" dirty="0" smtClean="0">
                <a:solidFill>
                  <a:srgbClr val="002060"/>
                </a:solidFill>
              </a:rPr>
              <a:t> baryon.</a:t>
            </a:r>
          </a:p>
          <a:p>
            <a:pPr>
              <a:buFont typeface="Wingdings" pitchFamily="2" charset="2"/>
              <a:buChar char="Ø"/>
            </a:pPr>
            <a:endParaRPr lang="en-US" altLang="zh-CN" sz="2000" dirty="0" smtClean="0"/>
          </a:p>
          <a:p>
            <a:pPr>
              <a:buFont typeface="Wingdings" pitchFamily="2" charset="2"/>
              <a:buChar char="Ø"/>
            </a:pPr>
            <a:r>
              <a:rPr lang="en-US" altLang="zh-CN" sz="2000" b="1" dirty="0" err="1" smtClean="0">
                <a:solidFill>
                  <a:srgbClr val="002060"/>
                </a:solidFill>
              </a:rPr>
              <a:t>Diquark</a:t>
            </a:r>
            <a:r>
              <a:rPr lang="en-US" altLang="zh-CN" sz="2000" b="1" dirty="0" smtClean="0">
                <a:solidFill>
                  <a:srgbClr val="002060"/>
                </a:solidFill>
              </a:rPr>
              <a:t> correlations:</a:t>
            </a:r>
          </a:p>
          <a:p>
            <a:pPr lvl="1">
              <a:buFont typeface="Wingdings" pitchFamily="2" charset="2"/>
              <a:buChar char="Ø"/>
            </a:pPr>
            <a:r>
              <a:rPr lang="en-US" altLang="zh-CN" sz="2000" dirty="0" smtClean="0"/>
              <a:t>A tractable truncation of the </a:t>
            </a:r>
            <a:r>
              <a:rPr lang="en-US" altLang="zh-CN" sz="2000" dirty="0" err="1" smtClean="0"/>
              <a:t>Faddeev</a:t>
            </a:r>
            <a:r>
              <a:rPr lang="en-US" altLang="zh-CN" sz="2000" dirty="0" smtClean="0"/>
              <a:t> equation.</a:t>
            </a:r>
          </a:p>
          <a:p>
            <a:pPr lvl="1">
              <a:buFont typeface="Wingdings" pitchFamily="2" charset="2"/>
              <a:buChar char="Ø"/>
            </a:pPr>
            <a:r>
              <a:rPr lang="en-US" altLang="zh-CN" sz="2000" dirty="0" smtClean="0"/>
              <a:t>In our approach: non-</a:t>
            </a:r>
            <a:r>
              <a:rPr lang="en-US" altLang="zh-CN" sz="2000" dirty="0" err="1" smtClean="0"/>
              <a:t>pointlike</a:t>
            </a:r>
            <a:r>
              <a:rPr lang="en-US" altLang="zh-CN" sz="2000" dirty="0" smtClean="0"/>
              <a:t> color-</a:t>
            </a:r>
            <a:r>
              <a:rPr lang="en-US" altLang="zh-CN" sz="2000" dirty="0" err="1" smtClean="0"/>
              <a:t>antitriplet</a:t>
            </a:r>
            <a:r>
              <a:rPr lang="en-US" altLang="zh-CN" sz="2000" dirty="0" smtClean="0"/>
              <a:t> and fully interacting.</a:t>
            </a:r>
          </a:p>
          <a:p>
            <a:pPr lvl="1">
              <a:buFont typeface="Wingdings" pitchFamily="2" charset="2"/>
              <a:buChar char="Ø"/>
            </a:pPr>
            <a:r>
              <a:rPr lang="en-US" altLang="zh-CN" sz="2000" dirty="0" err="1" smtClean="0"/>
              <a:t>Diquark</a:t>
            </a:r>
            <a:r>
              <a:rPr lang="en-US" altLang="zh-CN" sz="2000" dirty="0" smtClean="0"/>
              <a:t> correlations are soft, they possess an electromagnetic size.</a:t>
            </a:r>
          </a:p>
          <a:p>
            <a:pPr lvl="1">
              <a:buFont typeface="Wingdings" pitchFamily="2" charset="2"/>
              <a:buChar char="Ø"/>
            </a:pPr>
            <a:r>
              <a:rPr lang="en-US" altLang="zh-CN" sz="2000" dirty="0" smtClean="0"/>
              <a:t>Owing to properties of charge-conjugation, a </a:t>
            </a:r>
            <a:r>
              <a:rPr lang="en-US" altLang="zh-CN" sz="2000" dirty="0" err="1" smtClean="0"/>
              <a:t>diquark</a:t>
            </a:r>
            <a:r>
              <a:rPr lang="en-US" altLang="zh-CN" sz="2000" dirty="0" smtClean="0"/>
              <a:t> with spin-parity </a:t>
            </a:r>
            <a:r>
              <a:rPr lang="en-US" altLang="zh-CN" sz="2000" dirty="0" smtClean="0">
                <a:solidFill>
                  <a:srgbClr val="C00000"/>
                </a:solidFill>
              </a:rPr>
              <a:t>J^P</a:t>
            </a:r>
            <a:r>
              <a:rPr lang="en-US" altLang="zh-CN" sz="2000" dirty="0" smtClean="0"/>
              <a:t> may be viewed as a partner to the analogous </a:t>
            </a:r>
            <a:r>
              <a:rPr lang="en-US" altLang="zh-CN" sz="2000" dirty="0" smtClean="0">
                <a:solidFill>
                  <a:srgbClr val="C00000"/>
                </a:solidFill>
              </a:rPr>
              <a:t>J^{-P} </a:t>
            </a:r>
            <a:r>
              <a:rPr lang="en-US" altLang="zh-CN" sz="2000" dirty="0" smtClean="0"/>
              <a:t>meson.</a:t>
            </a:r>
          </a:p>
          <a:p>
            <a:pPr lvl="1">
              <a:buFont typeface="Wingdings" pitchFamily="2" charset="2"/>
              <a:buChar char="Ø"/>
            </a:pPr>
            <a:endParaRPr lang="en-US" altLang="zh-CN" sz="2000" dirty="0" smtClean="0"/>
          </a:p>
          <a:p>
            <a:pPr lvl="1">
              <a:buFont typeface="Wingdings" pitchFamily="2" charset="2"/>
              <a:buChar char="Ø"/>
            </a:pPr>
            <a:endParaRPr lang="en-US" altLang="zh-CN" sz="2000" dirty="0" smtClean="0"/>
          </a:p>
          <a:p>
            <a:pPr>
              <a:buNone/>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611560" y="4653136"/>
            <a:ext cx="7920880" cy="1296144"/>
          </a:xfrm>
          <a:prstGeom prst="rect">
            <a:avLst/>
          </a:prstGeom>
          <a:noFill/>
          <a:ln w="9525">
            <a:noFill/>
            <a:miter lim="800000"/>
            <a:headEnd/>
            <a:tailEnd/>
          </a:ln>
        </p:spPr>
      </p:pic>
    </p:spTree>
  </p:cSld>
  <p:clrMapOvr>
    <a:masterClrMapping/>
  </p:clrMapOvr>
  <p:transition spd="med" advTm="327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19256" cy="6093296"/>
          </a:xfrm>
        </p:spPr>
        <p:txBody>
          <a:bodyPr>
            <a:normAutofit/>
          </a:bodyPr>
          <a:lstStyle/>
          <a:p>
            <a:pPr>
              <a:buFont typeface="Wingdings" pitchFamily="2" charset="2"/>
              <a:buChar char="Ø"/>
            </a:pPr>
            <a:r>
              <a:rPr lang="en-US" altLang="zh-CN" sz="2400" dirty="0" smtClean="0">
                <a:solidFill>
                  <a:srgbClr val="002060"/>
                </a:solidFill>
              </a:rPr>
              <a:t>Quantum numbers:</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a:t>
            </a:r>
            <a:r>
              <a:rPr lang="en-US" altLang="zh-CN" sz="2000" dirty="0" smtClean="0">
                <a:solidFill>
                  <a:srgbClr val="002060"/>
                </a:solidFill>
              </a:rPr>
              <a:t>-scalar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isovector-pseudovector</a:t>
            </a:r>
            <a:r>
              <a:rPr lang="en-US" altLang="zh-CN" sz="2000" dirty="0" smtClean="0">
                <a:solidFill>
                  <a:srgbClr val="C00000"/>
                </a:solidFill>
              </a:rPr>
              <a:t> </a:t>
            </a:r>
            <a:r>
              <a:rPr lang="en-US" altLang="zh-CN" sz="2000" dirty="0" err="1" smtClean="0">
                <a:solidFill>
                  <a:srgbClr val="002060"/>
                </a:solidFill>
              </a:rPr>
              <a:t>diquark</a:t>
            </a:r>
            <a:r>
              <a:rPr lang="en-US" altLang="zh-CN" sz="2000" dirty="0" smtClean="0">
                <a:solidFill>
                  <a:srgbClr val="C00000"/>
                </a:solidFill>
              </a:rPr>
              <a:t> </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isoscalar-pesudoscalar</a:t>
            </a:r>
            <a:r>
              <a:rPr lang="en-US" altLang="zh-CN" sz="2000" dirty="0" smtClean="0">
                <a:solidFill>
                  <a:srgbClr val="002060"/>
                </a:solidFill>
              </a:rPr>
              <a:t> </a:t>
            </a:r>
            <a:r>
              <a:rPr lang="en-US" altLang="zh-CN" sz="2000" dirty="0" err="1" smtClean="0">
                <a:solidFill>
                  <a:srgbClr val="002060"/>
                </a:solidFill>
              </a:rPr>
              <a:t>diquark</a:t>
            </a:r>
            <a:r>
              <a:rPr lang="en-US" altLang="zh-CN" sz="2000" dirty="0" smtClean="0">
                <a:solidFill>
                  <a:srgbClr val="002060"/>
                </a:solidFill>
              </a:rPr>
              <a:t> </a:t>
            </a:r>
          </a:p>
          <a:p>
            <a:pPr lvl="1">
              <a:buFont typeface="Wingdings" pitchFamily="2" charset="2"/>
              <a:buChar char="Ø"/>
            </a:pPr>
            <a:r>
              <a:rPr lang="en-US" altLang="zh-CN" sz="2000" dirty="0" smtClean="0">
                <a:solidFill>
                  <a:srgbClr val="C00000"/>
                </a:solidFill>
              </a:rPr>
              <a:t>(I=0, J^P=1^-): </a:t>
            </a:r>
            <a:r>
              <a:rPr lang="en-US" altLang="zh-CN" sz="2000" dirty="0" err="1" smtClean="0">
                <a:solidFill>
                  <a:srgbClr val="002060"/>
                </a:solidFill>
              </a:rPr>
              <a:t>isoscalar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002060"/>
                </a:solidFill>
              </a:rPr>
              <a:t>Tensor </a:t>
            </a:r>
            <a:r>
              <a:rPr lang="en-US" altLang="zh-CN" sz="2000" dirty="0" err="1" smtClean="0">
                <a:solidFill>
                  <a:srgbClr val="002060"/>
                </a:solidFill>
              </a:rPr>
              <a:t>diquarks</a:t>
            </a:r>
            <a:endParaRPr lang="en-US" altLang="zh-CN" sz="2000" dirty="0" smtClean="0">
              <a:solidFill>
                <a:srgbClr val="002060"/>
              </a:solidFill>
            </a:endParaRPr>
          </a:p>
          <a:p>
            <a:pPr>
              <a:buFont typeface="Wingdings" pitchFamily="2" charset="2"/>
              <a:buChar char="Ø"/>
            </a:pPr>
            <a:r>
              <a:rPr lang="en-US" altLang="zh-CN" sz="2400" dirty="0" smtClean="0">
                <a:solidFill>
                  <a:srgbClr val="002060"/>
                </a:solidFill>
              </a:rPr>
              <a:t>Three-body bound states       </a:t>
            </a:r>
          </a:p>
          <a:p>
            <a:pPr>
              <a:buNone/>
            </a:pPr>
            <a:r>
              <a:rPr lang="en-US" altLang="zh-CN" sz="2400" dirty="0" smtClean="0">
                <a:solidFill>
                  <a:srgbClr val="002060"/>
                </a:solidFill>
              </a:rPr>
              <a:t>     Quark-</a:t>
            </a:r>
            <a:r>
              <a:rPr lang="en-US" altLang="zh-CN" sz="2400" dirty="0" err="1" smtClean="0">
                <a:solidFill>
                  <a:srgbClr val="002060"/>
                </a:solidFill>
              </a:rPr>
              <a:t>Diquark</a:t>
            </a:r>
            <a:r>
              <a:rPr lang="en-US" altLang="zh-CN" sz="2400" dirty="0" smtClean="0">
                <a:solidFill>
                  <a:srgbClr val="002060"/>
                </a:solidFill>
              </a:rPr>
              <a:t> two-body bound states</a:t>
            </a:r>
            <a:endParaRPr lang="zh-CN" altLang="en-US" sz="2400" dirty="0">
              <a:solidFill>
                <a:srgbClr val="002060"/>
              </a:solidFill>
            </a:endParaRPr>
          </a:p>
        </p:txBody>
      </p:sp>
      <p:sp>
        <p:nvSpPr>
          <p:cNvPr id="7" name="Title 1"/>
          <p:cNvSpPr txBox="1">
            <a:spLocks/>
          </p:cNvSpPr>
          <p:nvPr/>
        </p:nvSpPr>
        <p:spPr>
          <a:xfrm>
            <a:off x="395536" y="0"/>
            <a:ext cx="8352928" cy="6480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 </a:t>
            </a:r>
            <a:r>
              <a:rPr lang="en-US" altLang="zh-CN" sz="2400" b="1" dirty="0" err="1" smtClean="0">
                <a:solidFill>
                  <a:srgbClr val="C00000"/>
                </a:solidFill>
              </a:rPr>
              <a:t>diquarks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4" name="右箭头 3"/>
          <p:cNvSpPr/>
          <p:nvPr/>
        </p:nvSpPr>
        <p:spPr>
          <a:xfrm>
            <a:off x="4139952" y="3573016"/>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p:cNvPicPr>
            <a:picLocks noChangeAspect="1" noChangeArrowheads="1"/>
          </p:cNvPicPr>
          <p:nvPr/>
        </p:nvPicPr>
        <p:blipFill>
          <a:blip r:embed="rId2" cstate="print"/>
          <a:srcRect/>
          <a:stretch>
            <a:fillRect/>
          </a:stretch>
        </p:blipFill>
        <p:spPr bwMode="auto">
          <a:xfrm>
            <a:off x="251520" y="4581128"/>
            <a:ext cx="8640960" cy="2016224"/>
          </a:xfrm>
          <a:prstGeom prst="rect">
            <a:avLst/>
          </a:prstGeom>
          <a:noFill/>
          <a:ln w="9525">
            <a:noFill/>
            <a:miter lim="800000"/>
            <a:headEnd/>
            <a:tailEnd/>
          </a:ln>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19256" cy="6093296"/>
          </a:xfrm>
        </p:spPr>
        <p:txBody>
          <a:bodyPr>
            <a:normAutofit/>
          </a:bodyPr>
          <a:lstStyle/>
          <a:p>
            <a:pPr>
              <a:buFont typeface="Wingdings" pitchFamily="2" charset="2"/>
              <a:buChar char="Ø"/>
            </a:pPr>
            <a:r>
              <a:rPr lang="en-US" altLang="zh-CN" sz="2400" dirty="0" smtClean="0">
                <a:solidFill>
                  <a:srgbClr val="002060"/>
                </a:solidFill>
              </a:rPr>
              <a:t>Quantum numbers:</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a:t>
            </a:r>
            <a:r>
              <a:rPr lang="en-US" altLang="zh-CN" sz="2000" dirty="0" smtClean="0">
                <a:solidFill>
                  <a:srgbClr val="002060"/>
                </a:solidFill>
              </a:rPr>
              <a:t>-scalar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isovector-pseudovector</a:t>
            </a:r>
            <a:r>
              <a:rPr lang="en-US" altLang="zh-CN" sz="2000" dirty="0" smtClean="0">
                <a:solidFill>
                  <a:srgbClr val="C00000"/>
                </a:solidFill>
              </a:rPr>
              <a:t> </a:t>
            </a:r>
            <a:r>
              <a:rPr lang="en-US" altLang="zh-CN" sz="2000" dirty="0" err="1" smtClean="0">
                <a:solidFill>
                  <a:srgbClr val="002060"/>
                </a:solidFill>
              </a:rPr>
              <a:t>diquark</a:t>
            </a:r>
            <a:r>
              <a:rPr lang="en-US" altLang="zh-CN" sz="2000" dirty="0" smtClean="0">
                <a:solidFill>
                  <a:srgbClr val="C00000"/>
                </a:solidFill>
              </a:rPr>
              <a:t> </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isoscalar-pesudoscalar</a:t>
            </a:r>
            <a:r>
              <a:rPr lang="en-US" altLang="zh-CN" sz="2000" dirty="0" smtClean="0">
                <a:solidFill>
                  <a:srgbClr val="002060"/>
                </a:solidFill>
              </a:rPr>
              <a:t> </a:t>
            </a:r>
            <a:r>
              <a:rPr lang="en-US" altLang="zh-CN" sz="2000" dirty="0" err="1" smtClean="0">
                <a:solidFill>
                  <a:srgbClr val="002060"/>
                </a:solidFill>
              </a:rPr>
              <a:t>diquark</a:t>
            </a:r>
            <a:r>
              <a:rPr lang="en-US" altLang="zh-CN" sz="2000" dirty="0" smtClean="0">
                <a:solidFill>
                  <a:srgbClr val="002060"/>
                </a:solidFill>
              </a:rPr>
              <a:t> </a:t>
            </a:r>
          </a:p>
          <a:p>
            <a:pPr lvl="1">
              <a:buFont typeface="Wingdings" pitchFamily="2" charset="2"/>
              <a:buChar char="Ø"/>
            </a:pPr>
            <a:r>
              <a:rPr lang="en-US" altLang="zh-CN" sz="2000" dirty="0" smtClean="0">
                <a:solidFill>
                  <a:srgbClr val="C00000"/>
                </a:solidFill>
              </a:rPr>
              <a:t>(I=0, J^P=1^-): </a:t>
            </a:r>
            <a:r>
              <a:rPr lang="en-US" altLang="zh-CN" sz="2000" dirty="0" err="1" smtClean="0">
                <a:solidFill>
                  <a:srgbClr val="002060"/>
                </a:solidFill>
              </a:rPr>
              <a:t>isoscalar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002060"/>
                </a:solidFill>
              </a:rPr>
              <a:t>Tensor </a:t>
            </a:r>
            <a:r>
              <a:rPr lang="en-US" altLang="zh-CN" sz="2000" dirty="0" err="1" smtClean="0">
                <a:solidFill>
                  <a:srgbClr val="002060"/>
                </a:solidFill>
              </a:rPr>
              <a:t>diquarks</a:t>
            </a:r>
            <a:endParaRPr lang="en-US" altLang="zh-CN" sz="2000" dirty="0" smtClean="0">
              <a:solidFill>
                <a:srgbClr val="002060"/>
              </a:solidFill>
            </a:endParaRPr>
          </a:p>
          <a:p>
            <a:pPr>
              <a:buFont typeface="Wingdings" pitchFamily="2" charset="2"/>
              <a:buChar char="Ø"/>
            </a:pPr>
            <a:r>
              <a:rPr lang="en-US" altLang="zh-CN" sz="2400" dirty="0" smtClean="0">
                <a:solidFill>
                  <a:srgbClr val="002060"/>
                </a:solidFill>
              </a:rPr>
              <a:t>Three-body bound states       </a:t>
            </a:r>
          </a:p>
          <a:p>
            <a:pPr>
              <a:buNone/>
            </a:pPr>
            <a:r>
              <a:rPr lang="en-US" altLang="zh-CN" sz="2400" dirty="0" smtClean="0">
                <a:solidFill>
                  <a:srgbClr val="002060"/>
                </a:solidFill>
              </a:rPr>
              <a:t>     Quark-</a:t>
            </a:r>
            <a:r>
              <a:rPr lang="en-US" altLang="zh-CN" sz="2400" dirty="0" err="1" smtClean="0">
                <a:solidFill>
                  <a:srgbClr val="002060"/>
                </a:solidFill>
              </a:rPr>
              <a:t>Diquark</a:t>
            </a:r>
            <a:r>
              <a:rPr lang="en-US" altLang="zh-CN" sz="2400" dirty="0" smtClean="0">
                <a:solidFill>
                  <a:srgbClr val="002060"/>
                </a:solidFill>
              </a:rPr>
              <a:t> two-body bound states</a:t>
            </a:r>
            <a:endParaRPr lang="zh-CN" altLang="en-US" sz="2400" dirty="0">
              <a:solidFill>
                <a:srgbClr val="002060"/>
              </a:solidFill>
            </a:endParaRPr>
          </a:p>
        </p:txBody>
      </p:sp>
      <p:sp>
        <p:nvSpPr>
          <p:cNvPr id="7" name="Title 1"/>
          <p:cNvSpPr txBox="1">
            <a:spLocks/>
          </p:cNvSpPr>
          <p:nvPr/>
        </p:nvSpPr>
        <p:spPr>
          <a:xfrm>
            <a:off x="395536" y="0"/>
            <a:ext cx="8352928" cy="6480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 </a:t>
            </a:r>
            <a:r>
              <a:rPr lang="en-US" altLang="zh-CN" sz="2400" b="1" dirty="0" err="1" smtClean="0">
                <a:solidFill>
                  <a:srgbClr val="C00000"/>
                </a:solidFill>
              </a:rPr>
              <a:t>diquarks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5" name="Picture 6" descr="FaddeevEq.jpg"/>
          <p:cNvPicPr>
            <a:picLocks noChangeAspect="1"/>
          </p:cNvPicPr>
          <p:nvPr/>
        </p:nvPicPr>
        <p:blipFill>
          <a:blip r:embed="rId2" cstate="print"/>
          <a:stretch>
            <a:fillRect/>
          </a:stretch>
        </p:blipFill>
        <p:spPr>
          <a:xfrm>
            <a:off x="3275856" y="4437112"/>
            <a:ext cx="5328592" cy="2016224"/>
          </a:xfrm>
          <a:prstGeom prst="rect">
            <a:avLst/>
          </a:prstGeom>
        </p:spPr>
      </p:pic>
      <p:sp>
        <p:nvSpPr>
          <p:cNvPr id="6" name="右箭头 5"/>
          <p:cNvSpPr/>
          <p:nvPr/>
        </p:nvSpPr>
        <p:spPr>
          <a:xfrm>
            <a:off x="4139952" y="3573016"/>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24|9.6|2.5|8.9|8|6.9"/>
</p:tagLst>
</file>

<file path=ppt/tags/tag2.xml><?xml version="1.0" encoding="utf-8"?>
<p:tagLst xmlns:a="http://schemas.openxmlformats.org/drawingml/2006/main" xmlns:r="http://schemas.openxmlformats.org/officeDocument/2006/relationships" xmlns:p="http://schemas.openxmlformats.org/presentationml/2006/main">
  <p:tag name="TIMING" val="|5.7|24|9.6|2.5|8.9|8|6.9"/>
</p:tagLst>
</file>

<file path=ppt/tags/tag3.xml><?xml version="1.0" encoding="utf-8"?>
<p:tagLst xmlns:a="http://schemas.openxmlformats.org/drawingml/2006/main" xmlns:r="http://schemas.openxmlformats.org/officeDocument/2006/relationships" xmlns:p="http://schemas.openxmlformats.org/presentationml/2006/main">
  <p:tag name="TIMING" val="|5.7|24|9.6|2.5|8.9|8|6.9"/>
</p:tagLst>
</file>

<file path=ppt/tags/tag4.xml><?xml version="1.0" encoding="utf-8"?>
<p:tagLst xmlns:a="http://schemas.openxmlformats.org/drawingml/2006/main" xmlns:r="http://schemas.openxmlformats.org/officeDocument/2006/relationships" xmlns:p="http://schemas.openxmlformats.org/presentationml/2006/main">
  <p:tag name="TIMING" val="|5.7|24|9.6|2.5|8.9|8|6.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2283</Words>
  <Application>Microsoft Office PowerPoint</Application>
  <PresentationFormat>全屏显示(4:3)</PresentationFormat>
  <Paragraphs>430</Paragraphs>
  <Slides>33</Slides>
  <Notes>28</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Structure of the nucleon’s  low-lying excitations</vt:lpstr>
      <vt:lpstr>Non-Perturbative QCD: Confinement &amp; dynamical chiral symmetry breaking (DCSB)</vt:lpstr>
      <vt:lpstr>Non-Perturbative QCD: Confinement &amp; dynamical chiral symmetry breaking (DCSB)</vt:lpstr>
      <vt:lpstr>Dyson-Schwinger equations (DSEs)</vt:lpstr>
      <vt:lpstr>Dyson-Schwinger equations (DSEs)</vt:lpstr>
      <vt:lpstr>Hadrons: Bound-states in QFT</vt:lpstr>
      <vt:lpstr>2-body correlations: diquarks</vt:lpstr>
      <vt:lpstr>幻灯片 8</vt:lpstr>
      <vt:lpstr>幻灯片 9</vt:lpstr>
      <vt:lpstr>QCD-kindred model</vt:lpstr>
      <vt:lpstr>QCD-kindred model</vt:lpstr>
      <vt:lpstr>QCD-kindred model</vt:lpstr>
      <vt:lpstr>QCD-kindred model</vt:lpstr>
      <vt:lpstr>QCD-kindred model</vt:lpstr>
      <vt:lpstr>A parameter: gDB</vt:lpstr>
      <vt:lpstr>QCD-kindred model</vt:lpstr>
      <vt:lpstr>QCD-kindred model</vt:lpstr>
      <vt:lpstr>QCD-kindred model</vt:lpstr>
      <vt:lpstr>QCD-kindred model</vt:lpstr>
      <vt:lpstr>QCD-kindred model</vt:lpstr>
      <vt:lpstr>QCD-kindred model</vt:lpstr>
      <vt:lpstr>SOLUTIONS &amp; THEIR PROPERTIES</vt:lpstr>
      <vt:lpstr>SOLUTIONS &amp; THEIR PROPERTIES</vt:lpstr>
      <vt:lpstr>SOLUTIONS &amp; THEIR PROPERTIES: Masses</vt:lpstr>
      <vt:lpstr>SOLUTIONS &amp; THEIR PROPERTIES:  Rest-frame orbital angular momentum</vt:lpstr>
      <vt:lpstr>SOLUTIONS &amp; THEIR PROPERTIES:  Rest-frame orbital angular momentum</vt:lpstr>
      <vt:lpstr>SOLUTIONS &amp; THEIR PROPERTIES: Diquark content</vt:lpstr>
      <vt:lpstr>SOLUTIONS &amp; THEIR PROPERTIES: Pointwise structure</vt:lpstr>
      <vt:lpstr>SOLUTIONS &amp; THEIR PROPERTIES: Pointwise structure</vt:lpstr>
      <vt:lpstr>Summary &amp; Outlook</vt:lpstr>
      <vt:lpstr>Thank you!</vt:lpstr>
      <vt:lpstr>幻灯片 32</vt:lpstr>
      <vt:lpstr>SOLUTIONS &amp; THEIR PROPERTIES: Masses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nucleon’s  lowing-lying excitations</dc:title>
  <dc:creator>SERACRON</dc:creator>
  <cp:lastModifiedBy>SERACRON</cp:lastModifiedBy>
  <cp:revision>109</cp:revision>
  <dcterms:created xsi:type="dcterms:W3CDTF">2018-06-29T08:21:23Z</dcterms:created>
  <dcterms:modified xsi:type="dcterms:W3CDTF">2018-11-06T13:31:46Z</dcterms:modified>
</cp:coreProperties>
</file>